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10287000" cx="18288000"/>
  <p:notesSz cx="6858000" cy="9144000"/>
  <p:embeddedFontLst>
    <p:embeddedFont>
      <p:font typeface="Vollkorn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1" roundtripDataSignature="AMtx7mirvuT9/idAyA/4fWgijDPsvvyw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Vollkorn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Vollkorn-bold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9" Type="http://schemas.openxmlformats.org/officeDocument/2006/relationships/image" Target="../media/image6.jp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9" Type="http://schemas.openxmlformats.org/officeDocument/2006/relationships/image" Target="../media/image29.png"/><Relationship Id="rId5" Type="http://schemas.openxmlformats.org/officeDocument/2006/relationships/image" Target="../media/image58.gif"/><Relationship Id="rId6" Type="http://schemas.openxmlformats.org/officeDocument/2006/relationships/image" Target="../media/image28.png"/><Relationship Id="rId7" Type="http://schemas.openxmlformats.org/officeDocument/2006/relationships/image" Target="../media/image48.png"/><Relationship Id="rId8" Type="http://schemas.openxmlformats.org/officeDocument/2006/relationships/image" Target="../media/image6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49.png"/><Relationship Id="rId6" Type="http://schemas.openxmlformats.org/officeDocument/2006/relationships/image" Target="../media/image67.png"/><Relationship Id="rId7" Type="http://schemas.openxmlformats.org/officeDocument/2006/relationships/image" Target="../media/image50.png"/><Relationship Id="rId8" Type="http://schemas.openxmlformats.org/officeDocument/2006/relationships/image" Target="../media/image5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65.png"/><Relationship Id="rId6" Type="http://schemas.openxmlformats.org/officeDocument/2006/relationships/image" Target="../media/image5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1.png"/><Relationship Id="rId13" Type="http://schemas.openxmlformats.org/officeDocument/2006/relationships/image" Target="../media/image22.png"/><Relationship Id="rId12" Type="http://schemas.openxmlformats.org/officeDocument/2006/relationships/image" Target="../media/image40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15" Type="http://schemas.openxmlformats.org/officeDocument/2006/relationships/image" Target="../media/image18.png"/><Relationship Id="rId1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47.png"/><Relationship Id="rId13" Type="http://schemas.openxmlformats.org/officeDocument/2006/relationships/image" Target="../media/image28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9" Type="http://schemas.openxmlformats.org/officeDocument/2006/relationships/image" Target="../media/image34.gif"/><Relationship Id="rId5" Type="http://schemas.openxmlformats.org/officeDocument/2006/relationships/image" Target="../media/image33.png"/><Relationship Id="rId6" Type="http://schemas.openxmlformats.org/officeDocument/2006/relationships/image" Target="../media/image11.png"/><Relationship Id="rId7" Type="http://schemas.openxmlformats.org/officeDocument/2006/relationships/image" Target="../media/image44.png"/><Relationship Id="rId8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Relationship Id="rId7" Type="http://schemas.openxmlformats.org/officeDocument/2006/relationships/image" Target="../media/image6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63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62.png"/><Relationship Id="rId10" Type="http://schemas.openxmlformats.org/officeDocument/2006/relationships/image" Target="../media/image17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51.png"/><Relationship Id="rId7" Type="http://schemas.openxmlformats.org/officeDocument/2006/relationships/image" Target="../media/image25.png"/><Relationship Id="rId8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17.png"/><Relationship Id="rId7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85" name="Google Shape;85;p1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316351" y="3703825"/>
            <a:ext cx="13655400" cy="23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557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ĐẢNG CỘNG SẢN VIỆT NAM RA ĐỜI</a:t>
            </a:r>
            <a:endParaRPr i="1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557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VÀ LÃNH ĐẠO ĐẤU TRANH GIÀNH CHÍNH QUYỀN</a:t>
            </a:r>
            <a:endParaRPr i="1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557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(1930 - 1945)</a:t>
            </a:r>
            <a:endParaRPr i="1"/>
          </a:p>
        </p:txBody>
      </p:sp>
      <p:sp>
        <p:nvSpPr>
          <p:cNvPr id="92" name="Google Shape;92;p1"/>
          <p:cNvSpPr/>
          <p:nvPr/>
        </p:nvSpPr>
        <p:spPr>
          <a:xfrm rot="2398538">
            <a:off x="7747036" y="5227201"/>
            <a:ext cx="2793927" cy="2448496"/>
          </a:xfrm>
          <a:custGeom>
            <a:rect b="b" l="l" r="r" t="t"/>
            <a:pathLst>
              <a:path extrusionOk="0" h="2448496" w="2793927">
                <a:moveTo>
                  <a:pt x="0" y="0"/>
                </a:moveTo>
                <a:lnTo>
                  <a:pt x="2793928" y="0"/>
                </a:lnTo>
                <a:lnTo>
                  <a:pt x="2793928" y="2448496"/>
                </a:lnTo>
                <a:lnTo>
                  <a:pt x="0" y="2448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669204" y="7796190"/>
            <a:ext cx="1296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rgbClr val="E9E3D0"/>
                </a:solidFill>
                <a:latin typeface="Vollkorn"/>
                <a:ea typeface="Vollkorn"/>
                <a:cs typeface="Vollkorn"/>
                <a:sym typeface="Vollkorn"/>
              </a:rPr>
              <a:t>Chương 1</a:t>
            </a:r>
            <a:endParaRPr i="1"/>
          </a:p>
        </p:txBody>
      </p:sp>
      <p:sp>
        <p:nvSpPr>
          <p:cNvPr id="96" name="Google Shape;96;p1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0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0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" name="Google Shape;308;p10"/>
          <p:cNvGrpSpPr/>
          <p:nvPr/>
        </p:nvGrpSpPr>
        <p:grpSpPr>
          <a:xfrm>
            <a:off x="756856" y="1602591"/>
            <a:ext cx="3232383" cy="1301034"/>
            <a:chOff x="0" y="0"/>
            <a:chExt cx="4309845" cy="1734713"/>
          </a:xfrm>
        </p:grpSpPr>
        <p:sp>
          <p:nvSpPr>
            <p:cNvPr id="309" name="Google Shape;309;p10"/>
            <p:cNvSpPr/>
            <p:nvPr/>
          </p:nvSpPr>
          <p:spPr>
            <a:xfrm flipH="1">
              <a:off x="0" y="0"/>
              <a:ext cx="4309845" cy="1734713"/>
            </a:xfrm>
            <a:custGeom>
              <a:rect b="b" l="l" r="r" t="t"/>
              <a:pathLst>
                <a:path extrusionOk="0" h="1734713" w="4309845">
                  <a:moveTo>
                    <a:pt x="4309845" y="0"/>
                  </a:moveTo>
                  <a:lnTo>
                    <a:pt x="0" y="0"/>
                  </a:lnTo>
                  <a:lnTo>
                    <a:pt x="0" y="1734713"/>
                  </a:lnTo>
                  <a:lnTo>
                    <a:pt x="4309845" y="1734713"/>
                  </a:lnTo>
                  <a:lnTo>
                    <a:pt x="4309845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0"/>
            <p:cNvSpPr txBox="1"/>
            <p:nvPr/>
          </p:nvSpPr>
          <p:spPr>
            <a:xfrm>
              <a:off x="0" y="193612"/>
              <a:ext cx="4309800" cy="13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Tổng khởi nghĩa</a:t>
              </a:r>
              <a:endParaRPr i="1"/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giành chính quyền</a:t>
              </a:r>
              <a:endParaRPr i="1"/>
            </a:p>
          </p:txBody>
        </p:sp>
      </p:grpSp>
      <p:sp>
        <p:nvSpPr>
          <p:cNvPr id="311" name="Google Shape;311;p10"/>
          <p:cNvSpPr txBox="1"/>
          <p:nvPr/>
        </p:nvSpPr>
        <p:spPr>
          <a:xfrm>
            <a:off x="5326736" y="1296576"/>
            <a:ext cx="7726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giải phóng dân tộc 1939 - 1945</a:t>
            </a:r>
            <a:endParaRPr i="1"/>
          </a:p>
        </p:txBody>
      </p:sp>
      <p:sp>
        <p:nvSpPr>
          <p:cNvPr id="312" name="Google Shape;312;p10"/>
          <p:cNvSpPr txBox="1"/>
          <p:nvPr/>
        </p:nvSpPr>
        <p:spPr>
          <a:xfrm>
            <a:off x="3199626" y="722724"/>
            <a:ext cx="119643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quá trình đấu tranh giành chính quyền (1930 - 1945)</a:t>
            </a:r>
            <a:endParaRPr i="1"/>
          </a:p>
        </p:txBody>
      </p:sp>
      <p:grpSp>
        <p:nvGrpSpPr>
          <p:cNvPr id="313" name="Google Shape;313;p10"/>
          <p:cNvGrpSpPr/>
          <p:nvPr/>
        </p:nvGrpSpPr>
        <p:grpSpPr>
          <a:xfrm>
            <a:off x="2023161" y="8280789"/>
            <a:ext cx="2967104" cy="1515288"/>
            <a:chOff x="0" y="-47625"/>
            <a:chExt cx="888143" cy="453571"/>
          </a:xfrm>
        </p:grpSpPr>
        <p:sp>
          <p:nvSpPr>
            <p:cNvPr id="314" name="Google Shape;314;p10"/>
            <p:cNvSpPr/>
            <p:nvPr/>
          </p:nvSpPr>
          <p:spPr>
            <a:xfrm>
              <a:off x="0" y="0"/>
              <a:ext cx="888143" cy="405946"/>
            </a:xfrm>
            <a:custGeom>
              <a:rect b="b" l="l" r="r" t="t"/>
              <a:pathLst>
                <a:path extrusionOk="0" h="405946" w="888143">
                  <a:moveTo>
                    <a:pt x="133072" y="0"/>
                  </a:moveTo>
                  <a:lnTo>
                    <a:pt x="755071" y="0"/>
                  </a:lnTo>
                  <a:cubicBezTo>
                    <a:pt x="828565" y="0"/>
                    <a:pt x="888143" y="59578"/>
                    <a:pt x="888143" y="133072"/>
                  </a:cubicBezTo>
                  <a:lnTo>
                    <a:pt x="888143" y="272875"/>
                  </a:lnTo>
                  <a:cubicBezTo>
                    <a:pt x="888143" y="346368"/>
                    <a:pt x="828565" y="405946"/>
                    <a:pt x="755071" y="405946"/>
                  </a:cubicBezTo>
                  <a:lnTo>
                    <a:pt x="133072" y="405946"/>
                  </a:lnTo>
                  <a:cubicBezTo>
                    <a:pt x="59578" y="405946"/>
                    <a:pt x="0" y="346368"/>
                    <a:pt x="0" y="272875"/>
                  </a:cubicBezTo>
                  <a:lnTo>
                    <a:pt x="0" y="133072"/>
                  </a:lnTo>
                  <a:cubicBezTo>
                    <a:pt x="0" y="59578"/>
                    <a:pt x="59578" y="0"/>
                    <a:pt x="133072" y="0"/>
                  </a:cubicBezTo>
                  <a:close/>
                </a:path>
              </a:pathLst>
            </a:custGeom>
            <a:solidFill>
              <a:srgbClr val="784A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0"/>
            <p:cNvSpPr txBox="1"/>
            <p:nvPr/>
          </p:nvSpPr>
          <p:spPr>
            <a:xfrm>
              <a:off x="0" y="-47625"/>
              <a:ext cx="888143" cy="453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12/8/1945, Ủy ban lâm thời Khu giải phóng hạ lệnh khởi nghĩa trong khu</a:t>
              </a:r>
              <a:endParaRPr i="1"/>
            </a:p>
          </p:txBody>
        </p:sp>
      </p:grpSp>
      <p:grpSp>
        <p:nvGrpSpPr>
          <p:cNvPr id="316" name="Google Shape;316;p10"/>
          <p:cNvGrpSpPr/>
          <p:nvPr/>
        </p:nvGrpSpPr>
        <p:grpSpPr>
          <a:xfrm>
            <a:off x="2023161" y="5662586"/>
            <a:ext cx="2967104" cy="1515288"/>
            <a:chOff x="0" y="-47625"/>
            <a:chExt cx="888143" cy="453571"/>
          </a:xfrm>
        </p:grpSpPr>
        <p:sp>
          <p:nvSpPr>
            <p:cNvPr id="317" name="Google Shape;317;p10"/>
            <p:cNvSpPr/>
            <p:nvPr/>
          </p:nvSpPr>
          <p:spPr>
            <a:xfrm>
              <a:off x="0" y="0"/>
              <a:ext cx="888143" cy="405946"/>
            </a:xfrm>
            <a:custGeom>
              <a:rect b="b" l="l" r="r" t="t"/>
              <a:pathLst>
                <a:path extrusionOk="0" h="405946" w="888143">
                  <a:moveTo>
                    <a:pt x="133072" y="0"/>
                  </a:moveTo>
                  <a:lnTo>
                    <a:pt x="755071" y="0"/>
                  </a:lnTo>
                  <a:cubicBezTo>
                    <a:pt x="828565" y="0"/>
                    <a:pt x="888143" y="59578"/>
                    <a:pt x="888143" y="133072"/>
                  </a:cubicBezTo>
                  <a:lnTo>
                    <a:pt x="888143" y="272875"/>
                  </a:lnTo>
                  <a:cubicBezTo>
                    <a:pt x="888143" y="346368"/>
                    <a:pt x="828565" y="405946"/>
                    <a:pt x="755071" y="405946"/>
                  </a:cubicBezTo>
                  <a:lnTo>
                    <a:pt x="133072" y="405946"/>
                  </a:lnTo>
                  <a:cubicBezTo>
                    <a:pt x="59578" y="405946"/>
                    <a:pt x="0" y="346368"/>
                    <a:pt x="0" y="272875"/>
                  </a:cubicBezTo>
                  <a:lnTo>
                    <a:pt x="0" y="133072"/>
                  </a:lnTo>
                  <a:cubicBezTo>
                    <a:pt x="0" y="59578"/>
                    <a:pt x="59578" y="0"/>
                    <a:pt x="133072" y="0"/>
                  </a:cubicBezTo>
                  <a:close/>
                </a:path>
              </a:pathLst>
            </a:custGeom>
            <a:solidFill>
              <a:srgbClr val="784A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0"/>
            <p:cNvSpPr txBox="1"/>
            <p:nvPr/>
          </p:nvSpPr>
          <p:spPr>
            <a:xfrm>
              <a:off x="0" y="-47625"/>
              <a:ext cx="888143" cy="453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13/8/1945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Thành lập Ủy ban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khởi nghĩa toàn quốc</a:t>
              </a:r>
              <a:endParaRPr i="1"/>
            </a:p>
          </p:txBody>
        </p:sp>
      </p:grpSp>
      <p:grpSp>
        <p:nvGrpSpPr>
          <p:cNvPr id="319" name="Google Shape;319;p10"/>
          <p:cNvGrpSpPr/>
          <p:nvPr/>
        </p:nvGrpSpPr>
        <p:grpSpPr>
          <a:xfrm>
            <a:off x="2023161" y="3049275"/>
            <a:ext cx="2967104" cy="1515288"/>
            <a:chOff x="0" y="-47625"/>
            <a:chExt cx="888143" cy="453571"/>
          </a:xfrm>
        </p:grpSpPr>
        <p:sp>
          <p:nvSpPr>
            <p:cNvPr id="320" name="Google Shape;320;p10"/>
            <p:cNvSpPr/>
            <p:nvPr/>
          </p:nvSpPr>
          <p:spPr>
            <a:xfrm>
              <a:off x="0" y="0"/>
              <a:ext cx="888143" cy="405946"/>
            </a:xfrm>
            <a:custGeom>
              <a:rect b="b" l="l" r="r" t="t"/>
              <a:pathLst>
                <a:path extrusionOk="0" h="405946" w="888143">
                  <a:moveTo>
                    <a:pt x="133072" y="0"/>
                  </a:moveTo>
                  <a:lnTo>
                    <a:pt x="755071" y="0"/>
                  </a:lnTo>
                  <a:cubicBezTo>
                    <a:pt x="828565" y="0"/>
                    <a:pt x="888143" y="59578"/>
                    <a:pt x="888143" y="133072"/>
                  </a:cubicBezTo>
                  <a:lnTo>
                    <a:pt x="888143" y="272875"/>
                  </a:lnTo>
                  <a:cubicBezTo>
                    <a:pt x="888143" y="346368"/>
                    <a:pt x="828565" y="405946"/>
                    <a:pt x="755071" y="405946"/>
                  </a:cubicBezTo>
                  <a:lnTo>
                    <a:pt x="133072" y="405946"/>
                  </a:lnTo>
                  <a:cubicBezTo>
                    <a:pt x="59578" y="405946"/>
                    <a:pt x="0" y="346368"/>
                    <a:pt x="0" y="272875"/>
                  </a:cubicBezTo>
                  <a:lnTo>
                    <a:pt x="0" y="133072"/>
                  </a:lnTo>
                  <a:cubicBezTo>
                    <a:pt x="0" y="59578"/>
                    <a:pt x="59578" y="0"/>
                    <a:pt x="133072" y="0"/>
                  </a:cubicBezTo>
                  <a:close/>
                </a:path>
              </a:pathLst>
            </a:custGeom>
            <a:solidFill>
              <a:srgbClr val="784A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0"/>
            <p:cNvSpPr txBox="1"/>
            <p:nvPr/>
          </p:nvSpPr>
          <p:spPr>
            <a:xfrm>
              <a:off x="0" y="-47625"/>
              <a:ext cx="888143" cy="453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23 giờ 13/8/1945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Quân lệnh số 1 - phát lệnh Tổng khởi nghĩa cả nước</a:t>
              </a:r>
              <a:endParaRPr i="1"/>
            </a:p>
          </p:txBody>
        </p:sp>
      </p:grpSp>
      <p:pic>
        <p:nvPicPr>
          <p:cNvPr id="322" name="Google Shape;32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1260" y="7268706"/>
            <a:ext cx="450907" cy="117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1260" y="4650503"/>
            <a:ext cx="450907" cy="117118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0"/>
          <p:cNvSpPr/>
          <p:nvPr/>
        </p:nvSpPr>
        <p:spPr>
          <a:xfrm>
            <a:off x="14638652" y="2301556"/>
            <a:ext cx="1832468" cy="2234308"/>
          </a:xfrm>
          <a:custGeom>
            <a:rect b="b" l="l" r="r" t="t"/>
            <a:pathLst>
              <a:path extrusionOk="0" h="2234308" w="1832468">
                <a:moveTo>
                  <a:pt x="0" y="0"/>
                </a:moveTo>
                <a:lnTo>
                  <a:pt x="1832468" y="0"/>
                </a:lnTo>
                <a:lnTo>
                  <a:pt x="1832468" y="2234308"/>
                </a:lnTo>
                <a:lnTo>
                  <a:pt x="0" y="2234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E1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"/>
          <p:cNvSpPr/>
          <p:nvPr/>
        </p:nvSpPr>
        <p:spPr>
          <a:xfrm>
            <a:off x="6962285" y="2253108"/>
            <a:ext cx="2024884" cy="2529883"/>
          </a:xfrm>
          <a:custGeom>
            <a:rect b="b" l="l" r="r" t="t"/>
            <a:pathLst>
              <a:path extrusionOk="0" h="2529883" w="2024884">
                <a:moveTo>
                  <a:pt x="0" y="0"/>
                </a:moveTo>
                <a:lnTo>
                  <a:pt x="2024884" y="0"/>
                </a:lnTo>
                <a:lnTo>
                  <a:pt x="2024884" y="2529883"/>
                </a:lnTo>
                <a:lnTo>
                  <a:pt x="0" y="25298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5326" l="0" r="0" t="0"/>
            </a:stretch>
          </a:blipFill>
          <a:ln cap="sq" cmpd="sng" w="38100">
            <a:solidFill>
              <a:srgbClr val="FFFE1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0"/>
          <p:cNvSpPr txBox="1"/>
          <p:nvPr/>
        </p:nvSpPr>
        <p:spPr>
          <a:xfrm>
            <a:off x="9354389" y="3202656"/>
            <a:ext cx="4917000" cy="1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32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Hội nghị toàn quốc của Đảng</a:t>
            </a:r>
            <a:endParaRPr i="1"/>
          </a:p>
          <a:p>
            <a:pPr indent="0" lvl="0" marL="0" marR="0" rtl="0" algn="ctr">
              <a:lnSpc>
                <a:spcPct val="139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32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14 - 15/8/1945</a:t>
            </a:r>
            <a:endParaRPr i="1"/>
          </a:p>
          <a:p>
            <a:pPr indent="0" lvl="0" marL="0" marR="0" rtl="0" algn="ctr">
              <a:lnSpc>
                <a:spcPct val="139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32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Tân Trào</a:t>
            </a:r>
            <a:endParaRPr i="1"/>
          </a:p>
        </p:txBody>
      </p:sp>
      <p:sp>
        <p:nvSpPr>
          <p:cNvPr id="327" name="Google Shape;327;p10"/>
          <p:cNvSpPr/>
          <p:nvPr/>
        </p:nvSpPr>
        <p:spPr>
          <a:xfrm>
            <a:off x="6443336" y="4935098"/>
            <a:ext cx="10347355" cy="4785652"/>
          </a:xfrm>
          <a:custGeom>
            <a:rect b="b" l="l" r="r" t="t"/>
            <a:pathLst>
              <a:path extrusionOk="0" h="4785652" w="10347355">
                <a:moveTo>
                  <a:pt x="0" y="0"/>
                </a:moveTo>
                <a:lnTo>
                  <a:pt x="10347356" y="0"/>
                </a:lnTo>
                <a:lnTo>
                  <a:pt x="10347356" y="4785652"/>
                </a:lnTo>
                <a:lnTo>
                  <a:pt x="0" y="4785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0"/>
          <p:cNvSpPr txBox="1"/>
          <p:nvPr/>
        </p:nvSpPr>
        <p:spPr>
          <a:xfrm>
            <a:off x="10180728" y="6730236"/>
            <a:ext cx="28725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13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Nội dung</a:t>
            </a:r>
            <a:endParaRPr i="1"/>
          </a:p>
          <a:p>
            <a:pPr indent="0" lvl="0" marL="0" marR="0" rtl="0" algn="ctr">
              <a:lnSpc>
                <a:spcPct val="117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13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hội nghị</a:t>
            </a:r>
            <a:endParaRPr i="1"/>
          </a:p>
        </p:txBody>
      </p:sp>
      <p:sp>
        <p:nvSpPr>
          <p:cNvPr id="329" name="Google Shape;329;p10"/>
          <p:cNvSpPr txBox="1"/>
          <p:nvPr/>
        </p:nvSpPr>
        <p:spPr>
          <a:xfrm>
            <a:off x="7414390" y="5117362"/>
            <a:ext cx="16383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Dự đoán </a:t>
            </a:r>
            <a:endParaRPr i="1"/>
          </a:p>
          <a:p>
            <a:pPr indent="0" lvl="0" marL="0" marR="0" rtl="0" algn="ctr">
              <a:lnSpc>
                <a:spcPct val="103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tình hình</a:t>
            </a:r>
            <a:endParaRPr i="1"/>
          </a:p>
        </p:txBody>
      </p:sp>
      <p:sp>
        <p:nvSpPr>
          <p:cNvPr id="330" name="Google Shape;330;p10"/>
          <p:cNvSpPr txBox="1"/>
          <p:nvPr/>
        </p:nvSpPr>
        <p:spPr>
          <a:xfrm>
            <a:off x="13960806" y="5165605"/>
            <a:ext cx="19650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4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"Phản đối xâm lược! Hoàn toàn độc lập! Chính quyền nhân dân!"</a:t>
            </a:r>
            <a:endParaRPr i="1"/>
          </a:p>
        </p:txBody>
      </p:sp>
      <p:sp>
        <p:nvSpPr>
          <p:cNvPr id="331" name="Google Shape;331;p10"/>
          <p:cNvSpPr txBox="1"/>
          <p:nvPr/>
        </p:nvSpPr>
        <p:spPr>
          <a:xfrm>
            <a:off x="6588151" y="7007879"/>
            <a:ext cx="19650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4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Nguyên tắc chỉ đạo</a:t>
            </a:r>
            <a:endParaRPr i="1"/>
          </a:p>
          <a:p>
            <a:pPr indent="0" lvl="0" marL="0" marR="0" rtl="0" algn="ctr">
              <a:lnSpc>
                <a:spcPct val="116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4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Tập trung, thống nhất, kịp thời</a:t>
            </a:r>
            <a:endParaRPr i="1"/>
          </a:p>
        </p:txBody>
      </p:sp>
      <p:sp>
        <p:nvSpPr>
          <p:cNvPr id="332" name="Google Shape;332;p10"/>
          <p:cNvSpPr txBox="1"/>
          <p:nvPr/>
        </p:nvSpPr>
        <p:spPr>
          <a:xfrm>
            <a:off x="14805900" y="7116424"/>
            <a:ext cx="18753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4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Chiếm ngay những nơi chắc thắng</a:t>
            </a:r>
            <a:endParaRPr i="1"/>
          </a:p>
        </p:txBody>
      </p:sp>
      <p:sp>
        <p:nvSpPr>
          <p:cNvPr id="333" name="Google Shape;333;p10"/>
          <p:cNvSpPr txBox="1"/>
          <p:nvPr/>
        </p:nvSpPr>
        <p:spPr>
          <a:xfrm>
            <a:off x="7669505" y="8852871"/>
            <a:ext cx="11283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1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Quân sự và chính trị </a:t>
            </a:r>
            <a:endParaRPr i="1"/>
          </a:p>
          <a:p>
            <a:pPr indent="0" lvl="0" marL="0" marR="0" rtl="0" algn="ctr">
              <a:lnSpc>
                <a:spcPct val="104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1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kết hợp</a:t>
            </a:r>
            <a:endParaRPr i="1"/>
          </a:p>
        </p:txBody>
      </p:sp>
      <p:sp>
        <p:nvSpPr>
          <p:cNvPr id="334" name="Google Shape;334;p10"/>
          <p:cNvSpPr txBox="1"/>
          <p:nvPr/>
        </p:nvSpPr>
        <p:spPr>
          <a:xfrm>
            <a:off x="14114785" y="8965766"/>
            <a:ext cx="19854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4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Thành lập ủy ban nhân dân ở những nơi giành được chính quyền</a:t>
            </a:r>
            <a:endParaRPr i="1"/>
          </a:p>
        </p:txBody>
      </p:sp>
      <p:pic>
        <p:nvPicPr>
          <p:cNvPr id="335" name="Google Shape;33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5589262" y="3300877"/>
            <a:ext cx="450907" cy="11711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10"/>
          <p:cNvGrpSpPr/>
          <p:nvPr/>
        </p:nvGrpSpPr>
        <p:grpSpPr>
          <a:xfrm>
            <a:off x="11291902" y="2065389"/>
            <a:ext cx="1042017" cy="1042017"/>
            <a:chOff x="0" y="0"/>
            <a:chExt cx="812800" cy="812800"/>
          </a:xfrm>
        </p:grpSpPr>
        <p:sp>
          <p:nvSpPr>
            <p:cNvPr id="337" name="Google Shape;337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3575" lIns="43575" spcFirstLastPara="1" rIns="43575" wrap="square" tIns="43575">
              <a:noAutofit/>
            </a:bodyPr>
            <a:lstStyle/>
            <a:p>
              <a:pPr indent="0" lvl="0" marL="0" marR="0" rtl="0" algn="ctr">
                <a:lnSpc>
                  <a:spcPct val="16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" name="Google Shape;339;p10"/>
          <p:cNvSpPr/>
          <p:nvPr/>
        </p:nvSpPr>
        <p:spPr>
          <a:xfrm>
            <a:off x="11523143" y="2304961"/>
            <a:ext cx="579534" cy="562873"/>
          </a:xfrm>
          <a:custGeom>
            <a:rect b="b" l="l" r="r" t="t"/>
            <a:pathLst>
              <a:path extrusionOk="0" h="562873" w="579534">
                <a:moveTo>
                  <a:pt x="0" y="0"/>
                </a:moveTo>
                <a:lnTo>
                  <a:pt x="579534" y="0"/>
                </a:lnTo>
                <a:lnTo>
                  <a:pt x="579534" y="562873"/>
                </a:lnTo>
                <a:lnTo>
                  <a:pt x="0" y="562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1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6" name="Google Shape;346;p11"/>
          <p:cNvGrpSpPr/>
          <p:nvPr/>
        </p:nvGrpSpPr>
        <p:grpSpPr>
          <a:xfrm>
            <a:off x="756856" y="1602591"/>
            <a:ext cx="3232383" cy="1301034"/>
            <a:chOff x="0" y="0"/>
            <a:chExt cx="4309845" cy="1734713"/>
          </a:xfrm>
        </p:grpSpPr>
        <p:sp>
          <p:nvSpPr>
            <p:cNvPr id="347" name="Google Shape;347;p11"/>
            <p:cNvSpPr/>
            <p:nvPr/>
          </p:nvSpPr>
          <p:spPr>
            <a:xfrm flipH="1">
              <a:off x="0" y="0"/>
              <a:ext cx="4309845" cy="1734713"/>
            </a:xfrm>
            <a:custGeom>
              <a:rect b="b" l="l" r="r" t="t"/>
              <a:pathLst>
                <a:path extrusionOk="0" h="1734713" w="4309845">
                  <a:moveTo>
                    <a:pt x="4309845" y="0"/>
                  </a:moveTo>
                  <a:lnTo>
                    <a:pt x="0" y="0"/>
                  </a:lnTo>
                  <a:lnTo>
                    <a:pt x="0" y="1734713"/>
                  </a:lnTo>
                  <a:lnTo>
                    <a:pt x="4309845" y="1734713"/>
                  </a:lnTo>
                  <a:lnTo>
                    <a:pt x="4309845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1"/>
            <p:cNvSpPr txBox="1"/>
            <p:nvPr/>
          </p:nvSpPr>
          <p:spPr>
            <a:xfrm>
              <a:off x="0" y="193612"/>
              <a:ext cx="4309800" cy="13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Tổng khởi nghĩa</a:t>
              </a:r>
              <a:endParaRPr i="1"/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giành chính quyền</a:t>
              </a:r>
              <a:endParaRPr i="1"/>
            </a:p>
          </p:txBody>
        </p:sp>
      </p:grpSp>
      <p:sp>
        <p:nvSpPr>
          <p:cNvPr id="349" name="Google Shape;349;p11"/>
          <p:cNvSpPr/>
          <p:nvPr/>
        </p:nvSpPr>
        <p:spPr>
          <a:xfrm>
            <a:off x="3900297" y="4666533"/>
            <a:ext cx="6651445" cy="4209415"/>
          </a:xfrm>
          <a:custGeom>
            <a:rect b="b" l="l" r="r" t="t"/>
            <a:pathLst>
              <a:path extrusionOk="0" h="4209415" w="6651445">
                <a:moveTo>
                  <a:pt x="0" y="0"/>
                </a:moveTo>
                <a:lnTo>
                  <a:pt x="6651445" y="0"/>
                </a:lnTo>
                <a:lnTo>
                  <a:pt x="6651445" y="4209414"/>
                </a:lnTo>
                <a:lnTo>
                  <a:pt x="0" y="4209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1"/>
          <p:cNvSpPr/>
          <p:nvPr/>
        </p:nvSpPr>
        <p:spPr>
          <a:xfrm>
            <a:off x="10759224" y="7750401"/>
            <a:ext cx="2789525" cy="1391956"/>
          </a:xfrm>
          <a:custGeom>
            <a:rect b="b" l="l" r="r" t="t"/>
            <a:pathLst>
              <a:path extrusionOk="0" h="1391956" w="2789525">
                <a:moveTo>
                  <a:pt x="0" y="0"/>
                </a:moveTo>
                <a:lnTo>
                  <a:pt x="2789525" y="0"/>
                </a:lnTo>
                <a:lnTo>
                  <a:pt x="2789525" y="1391956"/>
                </a:lnTo>
                <a:lnTo>
                  <a:pt x="0" y="1391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1"/>
          <p:cNvSpPr/>
          <p:nvPr/>
        </p:nvSpPr>
        <p:spPr>
          <a:xfrm>
            <a:off x="14771509" y="7634459"/>
            <a:ext cx="2249654" cy="1623841"/>
          </a:xfrm>
          <a:custGeom>
            <a:rect b="b" l="l" r="r" t="t"/>
            <a:pathLst>
              <a:path extrusionOk="0" h="1623841" w="2249654">
                <a:moveTo>
                  <a:pt x="0" y="0"/>
                </a:moveTo>
                <a:lnTo>
                  <a:pt x="2249654" y="0"/>
                </a:lnTo>
                <a:lnTo>
                  <a:pt x="2249654" y="1623841"/>
                </a:lnTo>
                <a:lnTo>
                  <a:pt x="0" y="16238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1"/>
          <p:cNvSpPr/>
          <p:nvPr/>
        </p:nvSpPr>
        <p:spPr>
          <a:xfrm>
            <a:off x="12299038" y="5483421"/>
            <a:ext cx="3562662" cy="1972824"/>
          </a:xfrm>
          <a:custGeom>
            <a:rect b="b" l="l" r="r" t="t"/>
            <a:pathLst>
              <a:path extrusionOk="0" h="1972824" w="3562662">
                <a:moveTo>
                  <a:pt x="0" y="0"/>
                </a:moveTo>
                <a:lnTo>
                  <a:pt x="3562662" y="0"/>
                </a:lnTo>
                <a:lnTo>
                  <a:pt x="3562662" y="1972825"/>
                </a:lnTo>
                <a:lnTo>
                  <a:pt x="0" y="19728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1"/>
          <p:cNvSpPr txBox="1"/>
          <p:nvPr/>
        </p:nvSpPr>
        <p:spPr>
          <a:xfrm>
            <a:off x="5326736" y="1296576"/>
            <a:ext cx="77034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giải phóng dân tộc 1939 - 1945</a:t>
            </a:r>
            <a:endParaRPr i="1"/>
          </a:p>
        </p:txBody>
      </p:sp>
      <p:sp>
        <p:nvSpPr>
          <p:cNvPr id="354" name="Google Shape;354;p11"/>
          <p:cNvSpPr txBox="1"/>
          <p:nvPr/>
        </p:nvSpPr>
        <p:spPr>
          <a:xfrm>
            <a:off x="3199626" y="722724"/>
            <a:ext cx="119643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quá trình đấu tranh giành chính quyền (1930 - 1945)</a:t>
            </a:r>
            <a:endParaRPr i="1"/>
          </a:p>
        </p:txBody>
      </p:sp>
      <p:sp>
        <p:nvSpPr>
          <p:cNvPr id="355" name="Google Shape;355;p11"/>
          <p:cNvSpPr txBox="1"/>
          <p:nvPr/>
        </p:nvSpPr>
        <p:spPr>
          <a:xfrm>
            <a:off x="5697495" y="2836950"/>
            <a:ext cx="3057000" cy="18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157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Đại hội Quốc dân</a:t>
            </a:r>
            <a:endParaRPr i="1"/>
          </a:p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157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16/8/1945</a:t>
            </a:r>
            <a:endParaRPr i="1"/>
          </a:p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157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Tân Trào</a:t>
            </a:r>
            <a:endParaRPr i="1"/>
          </a:p>
        </p:txBody>
      </p:sp>
      <p:sp>
        <p:nvSpPr>
          <p:cNvPr id="356" name="Google Shape;356;p11"/>
          <p:cNvSpPr txBox="1"/>
          <p:nvPr/>
        </p:nvSpPr>
        <p:spPr>
          <a:xfrm>
            <a:off x="882912" y="5248059"/>
            <a:ext cx="2807700" cy="27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9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60 đại biểu của các đảng phái, đoàn thể cứu quốc, các dân tộc, tôn giáo và đồng bào quốc dân chiến khu</a:t>
            </a:r>
            <a:endParaRPr i="1"/>
          </a:p>
        </p:txBody>
      </p:sp>
      <p:sp>
        <p:nvSpPr>
          <p:cNvPr id="357" name="Google Shape;357;p11"/>
          <p:cNvSpPr txBox="1"/>
          <p:nvPr/>
        </p:nvSpPr>
        <p:spPr>
          <a:xfrm>
            <a:off x="11089561" y="3992733"/>
            <a:ext cx="59817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9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Thông qua 10 chính sách của Việt Minh</a:t>
            </a:r>
            <a:endParaRPr i="1"/>
          </a:p>
        </p:txBody>
      </p:sp>
      <p:sp>
        <p:nvSpPr>
          <p:cNvPr id="358" name="Google Shape;358;p11"/>
          <p:cNvSpPr txBox="1"/>
          <p:nvPr/>
        </p:nvSpPr>
        <p:spPr>
          <a:xfrm>
            <a:off x="10759224" y="4856909"/>
            <a:ext cx="68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Lập Ủy ban kháng chiến do Hồ Chí Minh làm chủ tịch</a:t>
            </a:r>
            <a:endParaRPr i="1"/>
          </a:p>
        </p:txBody>
      </p:sp>
      <p:sp>
        <p:nvSpPr>
          <p:cNvPr id="359" name="Google Shape;359;p11"/>
          <p:cNvSpPr txBox="1"/>
          <p:nvPr/>
        </p:nvSpPr>
        <p:spPr>
          <a:xfrm>
            <a:off x="10651193" y="5988509"/>
            <a:ext cx="68583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“Việt Nam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Dân chủ Cộng hòa”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2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2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6" name="Google Shape;366;p12"/>
          <p:cNvGrpSpPr/>
          <p:nvPr/>
        </p:nvGrpSpPr>
        <p:grpSpPr>
          <a:xfrm>
            <a:off x="14281075" y="1602591"/>
            <a:ext cx="3232383" cy="1301034"/>
            <a:chOff x="0" y="0"/>
            <a:chExt cx="4309845" cy="1734713"/>
          </a:xfrm>
        </p:grpSpPr>
        <p:sp>
          <p:nvSpPr>
            <p:cNvPr id="367" name="Google Shape;367;p12"/>
            <p:cNvSpPr/>
            <p:nvPr/>
          </p:nvSpPr>
          <p:spPr>
            <a:xfrm flipH="1">
              <a:off x="0" y="0"/>
              <a:ext cx="4309845" cy="1734713"/>
            </a:xfrm>
            <a:custGeom>
              <a:rect b="b" l="l" r="r" t="t"/>
              <a:pathLst>
                <a:path extrusionOk="0" h="1734713" w="4309845">
                  <a:moveTo>
                    <a:pt x="4309845" y="0"/>
                  </a:moveTo>
                  <a:lnTo>
                    <a:pt x="0" y="0"/>
                  </a:lnTo>
                  <a:lnTo>
                    <a:pt x="0" y="1734713"/>
                  </a:lnTo>
                  <a:lnTo>
                    <a:pt x="4309845" y="1734713"/>
                  </a:lnTo>
                  <a:lnTo>
                    <a:pt x="4309845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2"/>
            <p:cNvSpPr txBox="1"/>
            <p:nvPr/>
          </p:nvSpPr>
          <p:spPr>
            <a:xfrm>
              <a:off x="0" y="193612"/>
              <a:ext cx="4309800" cy="13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Tổng khởi nghĩa</a:t>
              </a:r>
              <a:endParaRPr i="1"/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giành chính quyền</a:t>
              </a:r>
              <a:endParaRPr i="1"/>
            </a:p>
          </p:txBody>
        </p:sp>
      </p:grpSp>
      <p:sp>
        <p:nvSpPr>
          <p:cNvPr id="369" name="Google Shape;369;p12"/>
          <p:cNvSpPr txBox="1"/>
          <p:nvPr/>
        </p:nvSpPr>
        <p:spPr>
          <a:xfrm>
            <a:off x="5326736" y="1296576"/>
            <a:ext cx="78558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giải phóng dân tộc 1939 - 1945</a:t>
            </a:r>
            <a:endParaRPr i="1"/>
          </a:p>
        </p:txBody>
      </p:sp>
      <p:sp>
        <p:nvSpPr>
          <p:cNvPr id="370" name="Google Shape;370;p12"/>
          <p:cNvSpPr txBox="1"/>
          <p:nvPr/>
        </p:nvSpPr>
        <p:spPr>
          <a:xfrm>
            <a:off x="3199626" y="722724"/>
            <a:ext cx="12040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quá trình đấu tranh giành chính quyền (1930 - 1945)</a:t>
            </a:r>
            <a:endParaRPr i="1"/>
          </a:p>
        </p:txBody>
      </p:sp>
      <p:sp>
        <p:nvSpPr>
          <p:cNvPr id="371" name="Google Shape;371;p12"/>
          <p:cNvSpPr/>
          <p:nvPr/>
        </p:nvSpPr>
        <p:spPr>
          <a:xfrm>
            <a:off x="868496" y="1851456"/>
            <a:ext cx="5778475" cy="7915719"/>
          </a:xfrm>
          <a:custGeom>
            <a:rect b="b" l="l" r="r" t="t"/>
            <a:pathLst>
              <a:path extrusionOk="0" h="7915719" w="5778475">
                <a:moveTo>
                  <a:pt x="0" y="0"/>
                </a:moveTo>
                <a:lnTo>
                  <a:pt x="5778475" y="0"/>
                </a:lnTo>
                <a:lnTo>
                  <a:pt x="5778475" y="7915719"/>
                </a:lnTo>
                <a:lnTo>
                  <a:pt x="0" y="79157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2"/>
          <p:cNvSpPr/>
          <p:nvPr/>
        </p:nvSpPr>
        <p:spPr>
          <a:xfrm>
            <a:off x="7360394" y="2979825"/>
            <a:ext cx="8902351" cy="5928966"/>
          </a:xfrm>
          <a:custGeom>
            <a:rect b="b" l="l" r="r" t="t"/>
            <a:pathLst>
              <a:path extrusionOk="0" h="5928966" w="8902351">
                <a:moveTo>
                  <a:pt x="0" y="0"/>
                </a:moveTo>
                <a:lnTo>
                  <a:pt x="8902351" y="0"/>
                </a:lnTo>
                <a:lnTo>
                  <a:pt x="8902351" y="5928966"/>
                </a:lnTo>
                <a:lnTo>
                  <a:pt x="0" y="5928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2"/>
          <p:cNvSpPr txBox="1"/>
          <p:nvPr/>
        </p:nvSpPr>
        <p:spPr>
          <a:xfrm>
            <a:off x="7360394" y="8937366"/>
            <a:ext cx="8902500" cy="10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74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Ngày 2/9/1945, chủ tịch Hồ Chí Minh đọc Tuyên ngôn độc lập</a:t>
            </a:r>
            <a:endParaRPr i="1"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74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 tại Lễ Độc lập, Ba Đình (Hà Nội)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13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379" name="Google Shape;379;p13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3" name="Google Shape;383;p13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3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3"/>
          <p:cNvSpPr txBox="1"/>
          <p:nvPr/>
        </p:nvSpPr>
        <p:spPr>
          <a:xfrm>
            <a:off x="2324729" y="4269628"/>
            <a:ext cx="13655298" cy="1193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99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XIN CẢM ƠN!!!</a:t>
            </a:r>
            <a:endParaRPr/>
          </a:p>
        </p:txBody>
      </p:sp>
      <p:sp>
        <p:nvSpPr>
          <p:cNvPr id="386" name="Google Shape;386;p13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3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3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3D0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"/>
          <p:cNvGrpSpPr/>
          <p:nvPr/>
        </p:nvGrpSpPr>
        <p:grpSpPr>
          <a:xfrm>
            <a:off x="1005194" y="2849558"/>
            <a:ext cx="16277654" cy="4587883"/>
            <a:chOff x="0" y="0"/>
            <a:chExt cx="21703540" cy="6117178"/>
          </a:xfrm>
        </p:grpSpPr>
        <p:sp>
          <p:nvSpPr>
            <p:cNvPr id="102" name="Google Shape;102;p2"/>
            <p:cNvSpPr/>
            <p:nvPr/>
          </p:nvSpPr>
          <p:spPr>
            <a:xfrm>
              <a:off x="625104" y="0"/>
              <a:ext cx="20390592" cy="6117178"/>
            </a:xfrm>
            <a:custGeom>
              <a:rect b="b" l="l" r="r" t="t"/>
              <a:pathLst>
                <a:path extrusionOk="0" h="6117178" w="20390592">
                  <a:moveTo>
                    <a:pt x="0" y="0"/>
                  </a:moveTo>
                  <a:lnTo>
                    <a:pt x="20390592" y="0"/>
                  </a:lnTo>
                  <a:lnTo>
                    <a:pt x="20390592" y="6117178"/>
                  </a:lnTo>
                  <a:lnTo>
                    <a:pt x="0" y="61171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 txBox="1"/>
            <p:nvPr/>
          </p:nvSpPr>
          <p:spPr>
            <a:xfrm>
              <a:off x="2176168" y="2334741"/>
              <a:ext cx="17288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6000">
                  <a:solidFill>
                    <a:srgbClr val="FFFE1F"/>
                  </a:solidFill>
                  <a:latin typeface="Vollkorn"/>
                  <a:ea typeface="Vollkorn"/>
                  <a:cs typeface="Vollkorn"/>
                  <a:sym typeface="Vollkorn"/>
                </a:rPr>
                <a:t>Chương 1</a:t>
              </a:r>
              <a:endParaRPr i="1"/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0" y="2410941"/>
              <a:ext cx="6825600" cy="162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07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Đảng Cộng sản Việt Nam ra đời &amp; </a:t>
              </a:r>
              <a:endParaRPr i="1"/>
            </a:p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07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Cương lĩnh chính trị đầu tiên </a:t>
              </a:r>
              <a:endParaRPr i="1"/>
            </a:p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07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của Đảng (2/1930)</a:t>
              </a:r>
              <a:endParaRPr i="1"/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14877940" y="2290557"/>
              <a:ext cx="6825600" cy="17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27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Lãnh đạo quá trình đấu tranh </a:t>
              </a:r>
              <a:endParaRPr i="1"/>
            </a:p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27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giành chính quyền </a:t>
              </a:r>
              <a:endParaRPr i="1"/>
            </a:p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27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(1930 - 1945)</a:t>
              </a:r>
              <a:endParaRPr i="1"/>
            </a:p>
          </p:txBody>
        </p:sp>
      </p:grpSp>
      <p:sp>
        <p:nvSpPr>
          <p:cNvPr id="106" name="Google Shape;106;p2"/>
          <p:cNvSpPr txBox="1"/>
          <p:nvPr/>
        </p:nvSpPr>
        <p:spPr>
          <a:xfrm>
            <a:off x="2315982" y="1817217"/>
            <a:ext cx="25446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Bối cảnh lịch sử</a:t>
            </a:r>
            <a:endParaRPr i="1"/>
          </a:p>
        </p:txBody>
      </p:sp>
      <p:sp>
        <p:nvSpPr>
          <p:cNvPr id="107" name="Google Shape;107;p2"/>
          <p:cNvSpPr txBox="1"/>
          <p:nvPr/>
        </p:nvSpPr>
        <p:spPr>
          <a:xfrm>
            <a:off x="0" y="2634235"/>
            <a:ext cx="71766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Nguyễn Ái Quốc chuẩn bị các điều kiện để thành lập Đảng</a:t>
            </a:r>
            <a:endParaRPr i="1"/>
          </a:p>
        </p:txBody>
      </p:sp>
      <p:sp>
        <p:nvSpPr>
          <p:cNvPr id="108" name="Google Shape;108;p2"/>
          <p:cNvSpPr txBox="1"/>
          <p:nvPr/>
        </p:nvSpPr>
        <p:spPr>
          <a:xfrm>
            <a:off x="0" y="6667720"/>
            <a:ext cx="71766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Thành lập Đảng Cộng sản Việt Nam và Cương lĩnh chính trị đầu tiên của Đảng</a:t>
            </a:r>
            <a:endParaRPr i="1"/>
          </a:p>
        </p:txBody>
      </p:sp>
      <p:sp>
        <p:nvSpPr>
          <p:cNvPr id="109" name="Google Shape;109;p2"/>
          <p:cNvSpPr txBox="1"/>
          <p:nvPr/>
        </p:nvSpPr>
        <p:spPr>
          <a:xfrm>
            <a:off x="939911" y="8086835"/>
            <a:ext cx="52968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Ý nghĩa lịch sử của việc thành lập </a:t>
            </a:r>
            <a:endParaRPr i="1"/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Đảng Cộng sản Việt Nam </a:t>
            </a:r>
            <a:endParaRPr i="1"/>
          </a:p>
        </p:txBody>
      </p:sp>
      <p:sp>
        <p:nvSpPr>
          <p:cNvPr id="110" name="Google Shape;110;p2"/>
          <p:cNvSpPr txBox="1"/>
          <p:nvPr/>
        </p:nvSpPr>
        <p:spPr>
          <a:xfrm>
            <a:off x="11601325" y="1517179"/>
            <a:ext cx="62409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Phong trào cách mạng 1930 - 1931 và </a:t>
            </a:r>
            <a:endParaRPr i="1"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khôi phục phong trào 1932 - 1935</a:t>
            </a:r>
            <a:endParaRPr i="1"/>
          </a:p>
        </p:txBody>
      </p:sp>
      <p:sp>
        <p:nvSpPr>
          <p:cNvPr id="111" name="Google Shape;111;p2"/>
          <p:cNvSpPr txBox="1"/>
          <p:nvPr/>
        </p:nvSpPr>
        <p:spPr>
          <a:xfrm>
            <a:off x="12091933" y="3191392"/>
            <a:ext cx="52599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Phong trào dân chủ 1936 - 1939</a:t>
            </a:r>
            <a:endParaRPr i="1"/>
          </a:p>
        </p:txBody>
      </p:sp>
      <p:sp>
        <p:nvSpPr>
          <p:cNvPr id="112" name="Google Shape;112;p2"/>
          <p:cNvSpPr txBox="1"/>
          <p:nvPr/>
        </p:nvSpPr>
        <p:spPr>
          <a:xfrm>
            <a:off x="11869405" y="6658195"/>
            <a:ext cx="57048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Phong trào giải phóng dân tộc</a:t>
            </a:r>
            <a:endParaRPr i="1"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1939 - 1945</a:t>
            </a:r>
            <a:endParaRPr i="1"/>
          </a:p>
        </p:txBody>
      </p:sp>
      <p:sp>
        <p:nvSpPr>
          <p:cNvPr id="113" name="Google Shape;113;p2"/>
          <p:cNvSpPr txBox="1"/>
          <p:nvPr/>
        </p:nvSpPr>
        <p:spPr>
          <a:xfrm>
            <a:off x="11155689" y="8077310"/>
            <a:ext cx="71322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Tính chất, ý nghĩa và bài học kinh nghiệm của Cách mạng Tháng Tám 1945</a:t>
            </a:r>
            <a:endParaRPr i="1"/>
          </a:p>
        </p:txBody>
      </p:sp>
      <p:sp>
        <p:nvSpPr>
          <p:cNvPr id="114" name="Google Shape;114;p2"/>
          <p:cNvSpPr/>
          <p:nvPr/>
        </p:nvSpPr>
        <p:spPr>
          <a:xfrm>
            <a:off x="8330681" y="47838"/>
            <a:ext cx="1626638" cy="703461"/>
          </a:xfrm>
          <a:custGeom>
            <a:rect b="b" l="l" r="r" t="t"/>
            <a:pathLst>
              <a:path extrusionOk="0" h="703461" w="1626638">
                <a:moveTo>
                  <a:pt x="0" y="0"/>
                </a:moveTo>
                <a:lnTo>
                  <a:pt x="1626638" y="0"/>
                </a:lnTo>
                <a:lnTo>
                  <a:pt x="1626638" y="703461"/>
                </a:lnTo>
                <a:lnTo>
                  <a:pt x="0" y="703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oogle Shape;121;p3"/>
          <p:cNvGrpSpPr/>
          <p:nvPr/>
        </p:nvGrpSpPr>
        <p:grpSpPr>
          <a:xfrm>
            <a:off x="734541" y="1907345"/>
            <a:ext cx="3232383" cy="1301034"/>
            <a:chOff x="0" y="0"/>
            <a:chExt cx="4309845" cy="1734713"/>
          </a:xfrm>
        </p:grpSpPr>
        <p:sp>
          <p:nvSpPr>
            <p:cNvPr id="122" name="Google Shape;122;p3"/>
            <p:cNvSpPr/>
            <p:nvPr/>
          </p:nvSpPr>
          <p:spPr>
            <a:xfrm flipH="1">
              <a:off x="0" y="0"/>
              <a:ext cx="4309845" cy="1734713"/>
            </a:xfrm>
            <a:custGeom>
              <a:rect b="b" l="l" r="r" t="t"/>
              <a:pathLst>
                <a:path extrusionOk="0" h="1734713" w="4309845">
                  <a:moveTo>
                    <a:pt x="4309845" y="0"/>
                  </a:moveTo>
                  <a:lnTo>
                    <a:pt x="0" y="0"/>
                  </a:lnTo>
                  <a:lnTo>
                    <a:pt x="0" y="1734713"/>
                  </a:lnTo>
                  <a:lnTo>
                    <a:pt x="4309845" y="1734713"/>
                  </a:lnTo>
                  <a:lnTo>
                    <a:pt x="4309845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3"/>
            <p:cNvSpPr txBox="1"/>
            <p:nvPr/>
          </p:nvSpPr>
          <p:spPr>
            <a:xfrm>
              <a:off x="0" y="193612"/>
              <a:ext cx="4309800" cy="13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Cao trào kháng Nhật</a:t>
              </a:r>
              <a:endParaRPr i="1"/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cứu nước</a:t>
              </a:r>
              <a:endParaRPr i="1"/>
            </a:p>
          </p:txBody>
        </p:sp>
      </p:grpSp>
      <p:sp>
        <p:nvSpPr>
          <p:cNvPr id="124" name="Google Shape;124;p3"/>
          <p:cNvSpPr/>
          <p:nvPr/>
        </p:nvSpPr>
        <p:spPr>
          <a:xfrm>
            <a:off x="3072300" y="4810867"/>
            <a:ext cx="6002546" cy="4033595"/>
          </a:xfrm>
          <a:custGeom>
            <a:rect b="b" l="l" r="r" t="t"/>
            <a:pathLst>
              <a:path extrusionOk="0" h="4033595" w="6002546">
                <a:moveTo>
                  <a:pt x="0" y="0"/>
                </a:moveTo>
                <a:lnTo>
                  <a:pt x="6002546" y="0"/>
                </a:lnTo>
                <a:lnTo>
                  <a:pt x="6002546" y="4033594"/>
                </a:lnTo>
                <a:lnTo>
                  <a:pt x="0" y="40335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609" l="0" r="0" t="0"/>
            </a:stretch>
          </a:blipFill>
          <a:ln cap="sq" cmpd="sng" w="38100">
            <a:solidFill>
              <a:srgbClr val="FFFE1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6686425" y="4242095"/>
            <a:ext cx="2442144" cy="1803537"/>
          </a:xfrm>
          <a:custGeom>
            <a:rect b="b" l="l" r="r" t="t"/>
            <a:pathLst>
              <a:path extrusionOk="0" h="1803537" w="2442144">
                <a:moveTo>
                  <a:pt x="0" y="0"/>
                </a:moveTo>
                <a:lnTo>
                  <a:pt x="2442144" y="0"/>
                </a:lnTo>
                <a:lnTo>
                  <a:pt x="2442144" y="1803538"/>
                </a:lnTo>
                <a:lnTo>
                  <a:pt x="0" y="18035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1059162" y="4687636"/>
            <a:ext cx="1613947" cy="1613947"/>
          </a:xfrm>
          <a:custGeom>
            <a:rect b="b" l="l" r="r" t="t"/>
            <a:pathLst>
              <a:path extrusionOk="0" h="1613947" w="1613947">
                <a:moveTo>
                  <a:pt x="0" y="0"/>
                </a:moveTo>
                <a:lnTo>
                  <a:pt x="1613947" y="0"/>
                </a:lnTo>
                <a:lnTo>
                  <a:pt x="1613947" y="1613947"/>
                </a:lnTo>
                <a:lnTo>
                  <a:pt x="0" y="16139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 rot="-6653127">
            <a:off x="2915071" y="5416708"/>
            <a:ext cx="1288344" cy="1764854"/>
          </a:xfrm>
          <a:custGeom>
            <a:rect b="b" l="l" r="r" t="t"/>
            <a:pathLst>
              <a:path extrusionOk="0" h="1764854" w="1288344">
                <a:moveTo>
                  <a:pt x="0" y="0"/>
                </a:moveTo>
                <a:lnTo>
                  <a:pt x="1288344" y="0"/>
                </a:lnTo>
                <a:lnTo>
                  <a:pt x="1288344" y="1764855"/>
                </a:lnTo>
                <a:lnTo>
                  <a:pt x="0" y="17648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11133497" y="4736791"/>
            <a:ext cx="5833777" cy="4181745"/>
          </a:xfrm>
          <a:custGeom>
            <a:rect b="b" l="l" r="r" t="t"/>
            <a:pathLst>
              <a:path extrusionOk="0" h="4181745" w="5833777">
                <a:moveTo>
                  <a:pt x="0" y="0"/>
                </a:moveTo>
                <a:lnTo>
                  <a:pt x="5833777" y="0"/>
                </a:lnTo>
                <a:lnTo>
                  <a:pt x="5833777" y="4181746"/>
                </a:lnTo>
                <a:lnTo>
                  <a:pt x="0" y="4181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-26270"/>
            </a:stretch>
          </a:blipFill>
          <a:ln cap="sq" cmpd="sng" w="38100">
            <a:solidFill>
              <a:srgbClr val="FFFE1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14440942" y="5336019"/>
            <a:ext cx="801902" cy="800245"/>
          </a:xfrm>
          <a:custGeom>
            <a:rect b="b" l="l" r="r" t="t"/>
            <a:pathLst>
              <a:path extrusionOk="0" h="800245" w="801902">
                <a:moveTo>
                  <a:pt x="0" y="0"/>
                </a:moveTo>
                <a:lnTo>
                  <a:pt x="801902" y="0"/>
                </a:lnTo>
                <a:lnTo>
                  <a:pt x="801902" y="800245"/>
                </a:lnTo>
                <a:lnTo>
                  <a:pt x="0" y="8002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14780891" y="7543417"/>
            <a:ext cx="404004" cy="404004"/>
          </a:xfrm>
          <a:custGeom>
            <a:rect b="b" l="l" r="r" t="t"/>
            <a:pathLst>
              <a:path extrusionOk="0" h="404004" w="404004">
                <a:moveTo>
                  <a:pt x="0" y="0"/>
                </a:moveTo>
                <a:lnTo>
                  <a:pt x="404003" y="0"/>
                </a:lnTo>
                <a:lnTo>
                  <a:pt x="404003" y="404004"/>
                </a:lnTo>
                <a:lnTo>
                  <a:pt x="0" y="404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11941173" y="7210236"/>
            <a:ext cx="535183" cy="535183"/>
          </a:xfrm>
          <a:custGeom>
            <a:rect b="b" l="l" r="r" t="t"/>
            <a:pathLst>
              <a:path extrusionOk="0" h="535183" w="535183">
                <a:moveTo>
                  <a:pt x="0" y="0"/>
                </a:moveTo>
                <a:lnTo>
                  <a:pt x="535184" y="0"/>
                </a:lnTo>
                <a:lnTo>
                  <a:pt x="535184" y="535183"/>
                </a:lnTo>
                <a:lnTo>
                  <a:pt x="0" y="5351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 rot="-2147439">
            <a:off x="13908512" y="7458999"/>
            <a:ext cx="704516" cy="5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11412">
            <a:off x="12438685" y="6892382"/>
            <a:ext cx="823056" cy="63786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"/>
          <p:cNvSpPr/>
          <p:nvPr/>
        </p:nvSpPr>
        <p:spPr>
          <a:xfrm>
            <a:off x="11923802" y="8130170"/>
            <a:ext cx="504765" cy="460713"/>
          </a:xfrm>
          <a:custGeom>
            <a:rect b="b" l="l" r="r" t="t"/>
            <a:pathLst>
              <a:path extrusionOk="0" h="460713" w="504765">
                <a:moveTo>
                  <a:pt x="0" y="0"/>
                </a:moveTo>
                <a:lnTo>
                  <a:pt x="504765" y="0"/>
                </a:lnTo>
                <a:lnTo>
                  <a:pt x="504765" y="460713"/>
                </a:lnTo>
                <a:lnTo>
                  <a:pt x="0" y="4607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13176472" y="8457823"/>
            <a:ext cx="504765" cy="460713"/>
          </a:xfrm>
          <a:custGeom>
            <a:rect b="b" l="l" r="r" t="t"/>
            <a:pathLst>
              <a:path extrusionOk="0" h="460713" w="504765">
                <a:moveTo>
                  <a:pt x="0" y="0"/>
                </a:moveTo>
                <a:lnTo>
                  <a:pt x="504765" y="0"/>
                </a:lnTo>
                <a:lnTo>
                  <a:pt x="504765" y="460714"/>
                </a:lnTo>
                <a:lnTo>
                  <a:pt x="0" y="460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"/>
          <p:cNvSpPr/>
          <p:nvPr/>
        </p:nvSpPr>
        <p:spPr>
          <a:xfrm>
            <a:off x="14050386" y="7793433"/>
            <a:ext cx="504765" cy="460713"/>
          </a:xfrm>
          <a:custGeom>
            <a:rect b="b" l="l" r="r" t="t"/>
            <a:pathLst>
              <a:path extrusionOk="0" h="460713" w="504765">
                <a:moveTo>
                  <a:pt x="0" y="0"/>
                </a:moveTo>
                <a:lnTo>
                  <a:pt x="504765" y="0"/>
                </a:lnTo>
                <a:lnTo>
                  <a:pt x="504765" y="460713"/>
                </a:lnTo>
                <a:lnTo>
                  <a:pt x="0" y="4607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14730510" y="6879214"/>
            <a:ext cx="504765" cy="460713"/>
          </a:xfrm>
          <a:custGeom>
            <a:rect b="b" l="l" r="r" t="t"/>
            <a:pathLst>
              <a:path extrusionOk="0" h="460713" w="504765">
                <a:moveTo>
                  <a:pt x="0" y="0"/>
                </a:moveTo>
                <a:lnTo>
                  <a:pt x="504765" y="0"/>
                </a:lnTo>
                <a:lnTo>
                  <a:pt x="504765" y="460714"/>
                </a:lnTo>
                <a:lnTo>
                  <a:pt x="0" y="460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13064629" y="7731999"/>
            <a:ext cx="522146" cy="522146"/>
          </a:xfrm>
          <a:custGeom>
            <a:rect b="b" l="l" r="r" t="t"/>
            <a:pathLst>
              <a:path extrusionOk="0" h="522146" w="522146">
                <a:moveTo>
                  <a:pt x="0" y="0"/>
                </a:moveTo>
                <a:lnTo>
                  <a:pt x="522146" y="0"/>
                </a:lnTo>
                <a:lnTo>
                  <a:pt x="522146" y="522147"/>
                </a:lnTo>
                <a:lnTo>
                  <a:pt x="0" y="5221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2969379" y="3950600"/>
            <a:ext cx="24861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Chính phủ </a:t>
            </a:r>
            <a:endParaRPr i="1"/>
          </a:p>
          <a:p>
            <a:pPr indent="0" lvl="0" marL="0" marR="0" rtl="0" algn="ctr">
              <a:lnSpc>
                <a:spcPct val="13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de Gaulle về Pari</a:t>
            </a:r>
            <a:endParaRPr i="1"/>
          </a:p>
        </p:txBody>
      </p:sp>
      <p:sp>
        <p:nvSpPr>
          <p:cNvPr id="140" name="Google Shape;140;p3"/>
          <p:cNvSpPr/>
          <p:nvPr/>
        </p:nvSpPr>
        <p:spPr>
          <a:xfrm>
            <a:off x="2657646" y="3705929"/>
            <a:ext cx="829307" cy="829307"/>
          </a:xfrm>
          <a:custGeom>
            <a:rect b="b" l="l" r="r" t="t"/>
            <a:pathLst>
              <a:path extrusionOk="0" h="829307" w="829307">
                <a:moveTo>
                  <a:pt x="0" y="0"/>
                </a:moveTo>
                <a:lnTo>
                  <a:pt x="829308" y="0"/>
                </a:lnTo>
                <a:lnTo>
                  <a:pt x="829308" y="829307"/>
                </a:lnTo>
                <a:lnTo>
                  <a:pt x="0" y="829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/>
          <p:nvPr/>
        </p:nvSpPr>
        <p:spPr>
          <a:xfrm flipH="1" rot="-1065110">
            <a:off x="4371629" y="4736791"/>
            <a:ext cx="483419" cy="1445002"/>
          </a:xfrm>
          <a:custGeom>
            <a:rect b="b" l="l" r="r" t="t"/>
            <a:pathLst>
              <a:path extrusionOk="0" h="1445002" w="483419">
                <a:moveTo>
                  <a:pt x="483419" y="0"/>
                </a:moveTo>
                <a:lnTo>
                  <a:pt x="0" y="0"/>
                </a:lnTo>
                <a:lnTo>
                  <a:pt x="0" y="1445002"/>
                </a:lnTo>
                <a:lnTo>
                  <a:pt x="483419" y="1445002"/>
                </a:lnTo>
                <a:lnTo>
                  <a:pt x="483419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3"/>
          <p:cNvSpPr txBox="1"/>
          <p:nvPr/>
        </p:nvSpPr>
        <p:spPr>
          <a:xfrm>
            <a:off x="5326737" y="1296576"/>
            <a:ext cx="77379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giải phóng dân tộc 1939 - 1945</a:t>
            </a:r>
            <a:endParaRPr i="1"/>
          </a:p>
        </p:txBody>
      </p:sp>
      <p:sp>
        <p:nvSpPr>
          <p:cNvPr id="143" name="Google Shape;143;p3"/>
          <p:cNvSpPr txBox="1"/>
          <p:nvPr/>
        </p:nvSpPr>
        <p:spPr>
          <a:xfrm>
            <a:off x="3199625" y="722724"/>
            <a:ext cx="119853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quá trình đấu tranh giành chính quyền (1930 - 1945)</a:t>
            </a:r>
            <a:endParaRPr i="1"/>
          </a:p>
        </p:txBody>
      </p:sp>
      <p:sp>
        <p:nvSpPr>
          <p:cNvPr id="144" name="Google Shape;144;p3"/>
          <p:cNvSpPr txBox="1"/>
          <p:nvPr/>
        </p:nvSpPr>
        <p:spPr>
          <a:xfrm>
            <a:off x="4308634" y="2491187"/>
            <a:ext cx="98646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Đầu năm 1945, Thế chiến thứ II bước vào giai đoạn kết thúc</a:t>
            </a:r>
            <a:endParaRPr i="1" sz="3379">
              <a:solidFill>
                <a:srgbClr val="FFFE1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45" name="Google Shape;145;p3"/>
          <p:cNvSpPr txBox="1"/>
          <p:nvPr/>
        </p:nvSpPr>
        <p:spPr>
          <a:xfrm>
            <a:off x="734541" y="6412870"/>
            <a:ext cx="22632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2/1945</a:t>
            </a:r>
            <a:endParaRPr i="1"/>
          </a:p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Mỹ đổ quân lên giải phóng Pháp và tiến về Tây Đức</a:t>
            </a:r>
            <a:endParaRPr i="1"/>
          </a:p>
        </p:txBody>
      </p:sp>
      <p:sp>
        <p:nvSpPr>
          <p:cNvPr id="146" name="Google Shape;146;p3"/>
          <p:cNvSpPr txBox="1"/>
          <p:nvPr/>
        </p:nvSpPr>
        <p:spPr>
          <a:xfrm>
            <a:off x="6588832" y="3236955"/>
            <a:ext cx="2486100" cy="12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Liên Xô giải phóng </a:t>
            </a:r>
            <a:endParaRPr i="1"/>
          </a:p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các nước châu Âu và tiến về Đông Đức</a:t>
            </a:r>
            <a:endParaRPr i="1"/>
          </a:p>
        </p:txBody>
      </p:sp>
      <p:sp>
        <p:nvSpPr>
          <p:cNvPr id="147" name="Google Shape;147;p3"/>
          <p:cNvSpPr txBox="1"/>
          <p:nvPr/>
        </p:nvSpPr>
        <p:spPr>
          <a:xfrm>
            <a:off x="11239486" y="8947112"/>
            <a:ext cx="56217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5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“Cả hai quân thù Nhật - Pháp đều đang sửa soạn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5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tiến tới chỗ tao sống mày chết, quyết liệt cùng nhau”</a:t>
            </a:r>
            <a:endParaRPr i="1"/>
          </a:p>
        </p:txBody>
      </p:sp>
      <p:sp>
        <p:nvSpPr>
          <p:cNvPr id="148" name="Google Shape;148;p3"/>
          <p:cNvSpPr txBox="1"/>
          <p:nvPr/>
        </p:nvSpPr>
        <p:spPr>
          <a:xfrm>
            <a:off x="10963345" y="3596349"/>
            <a:ext cx="61740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Thực dân Pháp ở Đông Dương ráo riết chuẩn bị, </a:t>
            </a:r>
            <a:endParaRPr i="1"/>
          </a:p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chờ Đồng minh vào đánh Nhật sẽ khôi phục thống trị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4"/>
          <p:cNvGrpSpPr/>
          <p:nvPr/>
        </p:nvGrpSpPr>
        <p:grpSpPr>
          <a:xfrm>
            <a:off x="734541" y="1907345"/>
            <a:ext cx="3232383" cy="1301034"/>
            <a:chOff x="0" y="0"/>
            <a:chExt cx="4309845" cy="1734713"/>
          </a:xfrm>
        </p:grpSpPr>
        <p:sp>
          <p:nvSpPr>
            <p:cNvPr id="156" name="Google Shape;156;p4"/>
            <p:cNvSpPr/>
            <p:nvPr/>
          </p:nvSpPr>
          <p:spPr>
            <a:xfrm flipH="1">
              <a:off x="0" y="0"/>
              <a:ext cx="4309845" cy="1734713"/>
            </a:xfrm>
            <a:custGeom>
              <a:rect b="b" l="l" r="r" t="t"/>
              <a:pathLst>
                <a:path extrusionOk="0" h="1734713" w="4309845">
                  <a:moveTo>
                    <a:pt x="4309845" y="0"/>
                  </a:moveTo>
                  <a:lnTo>
                    <a:pt x="0" y="0"/>
                  </a:lnTo>
                  <a:lnTo>
                    <a:pt x="0" y="1734713"/>
                  </a:lnTo>
                  <a:lnTo>
                    <a:pt x="4309845" y="1734713"/>
                  </a:lnTo>
                  <a:lnTo>
                    <a:pt x="4309845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 txBox="1"/>
            <p:nvPr/>
          </p:nvSpPr>
          <p:spPr>
            <a:xfrm>
              <a:off x="0" y="193612"/>
              <a:ext cx="4309800" cy="13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Cao trào kháng Nhật</a:t>
              </a:r>
              <a:endParaRPr i="1"/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cứu nước</a:t>
              </a:r>
              <a:endParaRPr i="1"/>
            </a:p>
          </p:txBody>
        </p:sp>
      </p:grpSp>
      <p:sp>
        <p:nvSpPr>
          <p:cNvPr id="158" name="Google Shape;158;p4"/>
          <p:cNvSpPr txBox="1"/>
          <p:nvPr/>
        </p:nvSpPr>
        <p:spPr>
          <a:xfrm>
            <a:off x="5326736" y="1296576"/>
            <a:ext cx="77508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giải phóng dân tộc 1939 - 1945</a:t>
            </a:r>
            <a:endParaRPr b="1" i="1"/>
          </a:p>
        </p:txBody>
      </p:sp>
      <p:sp>
        <p:nvSpPr>
          <p:cNvPr id="159" name="Google Shape;159;p4"/>
          <p:cNvSpPr txBox="1"/>
          <p:nvPr/>
        </p:nvSpPr>
        <p:spPr>
          <a:xfrm>
            <a:off x="3199626" y="722724"/>
            <a:ext cx="12040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quá trình đấu tranh giành chính quyền (1930 - 1945)</a:t>
            </a:r>
            <a:endParaRPr b="1" i="1"/>
          </a:p>
        </p:txBody>
      </p:sp>
      <p:grpSp>
        <p:nvGrpSpPr>
          <p:cNvPr id="160" name="Google Shape;160;p4"/>
          <p:cNvGrpSpPr/>
          <p:nvPr/>
        </p:nvGrpSpPr>
        <p:grpSpPr>
          <a:xfrm>
            <a:off x="6311170" y="3208380"/>
            <a:ext cx="11466440" cy="6619487"/>
            <a:chOff x="0" y="0"/>
            <a:chExt cx="15288586" cy="8825983"/>
          </a:xfrm>
        </p:grpSpPr>
        <p:sp>
          <p:nvSpPr>
            <p:cNvPr id="161" name="Google Shape;161;p4"/>
            <p:cNvSpPr/>
            <p:nvPr/>
          </p:nvSpPr>
          <p:spPr>
            <a:xfrm>
              <a:off x="3955903" y="2129335"/>
              <a:ext cx="4044026" cy="6696648"/>
            </a:xfrm>
            <a:custGeom>
              <a:rect b="b" l="l" r="r" t="t"/>
              <a:pathLst>
                <a:path extrusionOk="0" h="6696648" w="4044026">
                  <a:moveTo>
                    <a:pt x="0" y="0"/>
                  </a:moveTo>
                  <a:lnTo>
                    <a:pt x="4044025" y="0"/>
                  </a:lnTo>
                  <a:lnTo>
                    <a:pt x="4044025" y="6696648"/>
                  </a:lnTo>
                  <a:lnTo>
                    <a:pt x="0" y="66966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3842" r="-4866" t="0"/>
              </a:stretch>
            </a:blipFill>
            <a:ln cap="rnd" cmpd="sng" w="38100">
              <a:solidFill>
                <a:srgbClr val="FFFE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6977867" y="0"/>
              <a:ext cx="2044123" cy="2039899"/>
            </a:xfrm>
            <a:custGeom>
              <a:rect b="b" l="l" r="r" t="t"/>
              <a:pathLst>
                <a:path extrusionOk="0" h="2039899" w="2044123">
                  <a:moveTo>
                    <a:pt x="0" y="0"/>
                  </a:moveTo>
                  <a:lnTo>
                    <a:pt x="2044123" y="0"/>
                  </a:lnTo>
                  <a:lnTo>
                    <a:pt x="2044123" y="2039899"/>
                  </a:lnTo>
                  <a:lnTo>
                    <a:pt x="0" y="20398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 flipH="1">
              <a:off x="5094961" y="734592"/>
              <a:ext cx="1765909" cy="1203025"/>
            </a:xfrm>
            <a:custGeom>
              <a:rect b="b" l="l" r="r" t="t"/>
              <a:pathLst>
                <a:path extrusionOk="0" h="1203025" w="1765909">
                  <a:moveTo>
                    <a:pt x="1765909" y="0"/>
                  </a:moveTo>
                  <a:lnTo>
                    <a:pt x="0" y="0"/>
                  </a:lnTo>
                  <a:lnTo>
                    <a:pt x="0" y="1203025"/>
                  </a:lnTo>
                  <a:lnTo>
                    <a:pt x="1765909" y="1203025"/>
                  </a:lnTo>
                  <a:lnTo>
                    <a:pt x="1765909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2720853" y="140729"/>
              <a:ext cx="1988606" cy="1988606"/>
            </a:xfrm>
            <a:custGeom>
              <a:rect b="b" l="l" r="r" t="t"/>
              <a:pathLst>
                <a:path extrusionOk="0" h="1988606" w="1988606">
                  <a:moveTo>
                    <a:pt x="0" y="0"/>
                  </a:moveTo>
                  <a:lnTo>
                    <a:pt x="1988606" y="0"/>
                  </a:lnTo>
                  <a:lnTo>
                    <a:pt x="1988606" y="1988606"/>
                  </a:lnTo>
                  <a:lnTo>
                    <a:pt x="0" y="198860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5" name="Google Shape;165;p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659122" y="332446"/>
              <a:ext cx="2112067" cy="16051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4"/>
            <p:cNvSpPr/>
            <p:nvPr/>
          </p:nvSpPr>
          <p:spPr>
            <a:xfrm>
              <a:off x="8596821" y="2788609"/>
              <a:ext cx="6386224" cy="4265209"/>
            </a:xfrm>
            <a:custGeom>
              <a:rect b="b" l="l" r="r" t="t"/>
              <a:pathLst>
                <a:path extrusionOk="0" h="4265209" w="6386224">
                  <a:moveTo>
                    <a:pt x="0" y="0"/>
                  </a:moveTo>
                  <a:lnTo>
                    <a:pt x="6386224" y="0"/>
                  </a:lnTo>
                  <a:lnTo>
                    <a:pt x="6386224" y="4265209"/>
                  </a:lnTo>
                  <a:lnTo>
                    <a:pt x="0" y="42652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 cap="rnd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 flipH="1" rot="-5181468">
              <a:off x="9154014" y="1057722"/>
              <a:ext cx="1593410" cy="1759790"/>
            </a:xfrm>
            <a:custGeom>
              <a:rect b="b" l="l" r="r" t="t"/>
              <a:pathLst>
                <a:path extrusionOk="0" h="1759790" w="1593410">
                  <a:moveTo>
                    <a:pt x="1593410" y="0"/>
                  </a:moveTo>
                  <a:lnTo>
                    <a:pt x="0" y="0"/>
                  </a:lnTo>
                  <a:lnTo>
                    <a:pt x="0" y="1759790"/>
                  </a:lnTo>
                  <a:lnTo>
                    <a:pt x="1593410" y="1759790"/>
                  </a:lnTo>
                  <a:lnTo>
                    <a:pt x="159341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4"/>
            <p:cNvSpPr txBox="1"/>
            <p:nvPr/>
          </p:nvSpPr>
          <p:spPr>
            <a:xfrm>
              <a:off x="8291386" y="7368868"/>
              <a:ext cx="6997200" cy="56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65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Chính phủ Bảo Đại - Trần Trọng Kim</a:t>
              </a:r>
              <a:endParaRPr i="1"/>
            </a:p>
          </p:txBody>
        </p:sp>
        <p:sp>
          <p:nvSpPr>
            <p:cNvPr id="169" name="Google Shape;169;p4"/>
            <p:cNvSpPr txBox="1"/>
            <p:nvPr/>
          </p:nvSpPr>
          <p:spPr>
            <a:xfrm>
              <a:off x="0" y="4084483"/>
              <a:ext cx="3917100" cy="19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3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08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9/3/1945 </a:t>
              </a:r>
              <a:endParaRPr i="1"/>
            </a:p>
            <a:p>
              <a:pPr indent="0" lvl="0" marL="0" marR="0" rtl="0" algn="ctr">
                <a:lnSpc>
                  <a:spcPct val="14003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08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Nhật đảo chính Pháp, độc chiếm Đông Dương</a:t>
              </a:r>
              <a:endParaRPr i="1"/>
            </a:p>
          </p:txBody>
        </p:sp>
      </p:grpSp>
      <p:grpSp>
        <p:nvGrpSpPr>
          <p:cNvPr id="170" name="Google Shape;170;p4"/>
          <p:cNvGrpSpPr/>
          <p:nvPr/>
        </p:nvGrpSpPr>
        <p:grpSpPr>
          <a:xfrm>
            <a:off x="183607" y="3465483"/>
            <a:ext cx="6386624" cy="6437490"/>
            <a:chOff x="0" y="0"/>
            <a:chExt cx="8515500" cy="8583321"/>
          </a:xfrm>
        </p:grpSpPr>
        <p:grpSp>
          <p:nvGrpSpPr>
            <p:cNvPr id="171" name="Google Shape;171;p4"/>
            <p:cNvGrpSpPr/>
            <p:nvPr/>
          </p:nvGrpSpPr>
          <p:grpSpPr>
            <a:xfrm>
              <a:off x="2561959" y="0"/>
              <a:ext cx="2934165" cy="2934165"/>
              <a:chOff x="0" y="0"/>
              <a:chExt cx="812800" cy="812800"/>
            </a:xfrm>
          </p:grpSpPr>
          <p:sp>
            <p:nvSpPr>
              <p:cNvPr id="172" name="Google Shape;172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4" name="Google Shape;174;p4"/>
            <p:cNvSpPr/>
            <p:nvPr/>
          </p:nvSpPr>
          <p:spPr>
            <a:xfrm>
              <a:off x="3213100" y="674599"/>
              <a:ext cx="1631882" cy="1584966"/>
            </a:xfrm>
            <a:custGeom>
              <a:rect b="b" l="l" r="r" t="t"/>
              <a:pathLst>
                <a:path extrusionOk="0" h="1584966" w="1631882">
                  <a:moveTo>
                    <a:pt x="0" y="0"/>
                  </a:moveTo>
                  <a:lnTo>
                    <a:pt x="1631883" y="0"/>
                  </a:lnTo>
                  <a:lnTo>
                    <a:pt x="1631883" y="1584966"/>
                  </a:lnTo>
                  <a:lnTo>
                    <a:pt x="0" y="15849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2659168" y="3322204"/>
              <a:ext cx="2739748" cy="3340545"/>
            </a:xfrm>
            <a:custGeom>
              <a:rect b="b" l="l" r="r" t="t"/>
              <a:pathLst>
                <a:path extrusionOk="0" h="3340545" w="2739748">
                  <a:moveTo>
                    <a:pt x="0" y="0"/>
                  </a:moveTo>
                  <a:lnTo>
                    <a:pt x="2739748" y="0"/>
                  </a:lnTo>
                  <a:lnTo>
                    <a:pt x="2739748" y="3340546"/>
                  </a:lnTo>
                  <a:lnTo>
                    <a:pt x="0" y="33405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 cap="rnd" cmpd="sng" w="476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4"/>
            <p:cNvSpPr txBox="1"/>
            <p:nvPr/>
          </p:nvSpPr>
          <p:spPr>
            <a:xfrm>
              <a:off x="0" y="7351821"/>
              <a:ext cx="85155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0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Ban Thường vụ Trung ương Đảng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0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 Đình Bảng - Từ Sơn - Bắc Ninh</a:t>
              </a:r>
              <a:endParaRPr i="1"/>
            </a:p>
          </p:txBody>
        </p:sp>
      </p:grpSp>
    </p:spTree>
  </p:cSld>
  <p:clrMapOvr>
    <a:masterClrMapping/>
  </p:clrMapOvr>
  <p:transition spd="slow" p14:dur="1500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5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" name="Google Shape;183;p5"/>
          <p:cNvGrpSpPr/>
          <p:nvPr/>
        </p:nvGrpSpPr>
        <p:grpSpPr>
          <a:xfrm>
            <a:off x="734541" y="1907345"/>
            <a:ext cx="3232383" cy="1301034"/>
            <a:chOff x="0" y="0"/>
            <a:chExt cx="4309845" cy="1734713"/>
          </a:xfrm>
        </p:grpSpPr>
        <p:sp>
          <p:nvSpPr>
            <p:cNvPr id="184" name="Google Shape;184;p5"/>
            <p:cNvSpPr/>
            <p:nvPr/>
          </p:nvSpPr>
          <p:spPr>
            <a:xfrm flipH="1">
              <a:off x="0" y="0"/>
              <a:ext cx="4309845" cy="1734713"/>
            </a:xfrm>
            <a:custGeom>
              <a:rect b="b" l="l" r="r" t="t"/>
              <a:pathLst>
                <a:path extrusionOk="0" h="1734713" w="4309845">
                  <a:moveTo>
                    <a:pt x="4309845" y="0"/>
                  </a:moveTo>
                  <a:lnTo>
                    <a:pt x="0" y="0"/>
                  </a:lnTo>
                  <a:lnTo>
                    <a:pt x="0" y="1734713"/>
                  </a:lnTo>
                  <a:lnTo>
                    <a:pt x="4309845" y="1734713"/>
                  </a:lnTo>
                  <a:lnTo>
                    <a:pt x="4309845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5"/>
            <p:cNvSpPr txBox="1"/>
            <p:nvPr/>
          </p:nvSpPr>
          <p:spPr>
            <a:xfrm>
              <a:off x="0" y="193612"/>
              <a:ext cx="4309800" cy="13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Cao trào kháng Nhật</a:t>
              </a:r>
              <a:endParaRPr i="1"/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cứu nước</a:t>
              </a:r>
              <a:endParaRPr i="1"/>
            </a:p>
          </p:txBody>
        </p:sp>
      </p:grpSp>
      <p:sp>
        <p:nvSpPr>
          <p:cNvPr id="186" name="Google Shape;186;p5"/>
          <p:cNvSpPr txBox="1"/>
          <p:nvPr/>
        </p:nvSpPr>
        <p:spPr>
          <a:xfrm>
            <a:off x="5326736" y="1296576"/>
            <a:ext cx="77796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giải phóng dân tộc 1939 - 1945</a:t>
            </a:r>
            <a:endParaRPr i="1"/>
          </a:p>
        </p:txBody>
      </p:sp>
      <p:sp>
        <p:nvSpPr>
          <p:cNvPr id="187" name="Google Shape;187;p5"/>
          <p:cNvSpPr txBox="1"/>
          <p:nvPr/>
        </p:nvSpPr>
        <p:spPr>
          <a:xfrm>
            <a:off x="3199626" y="722724"/>
            <a:ext cx="12040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quá trình đấu tranh giành chính quyền (1930 - 1945)</a:t>
            </a:r>
            <a:endParaRPr i="1"/>
          </a:p>
        </p:txBody>
      </p:sp>
      <p:grpSp>
        <p:nvGrpSpPr>
          <p:cNvPr id="188" name="Google Shape;188;p5"/>
          <p:cNvGrpSpPr/>
          <p:nvPr/>
        </p:nvGrpSpPr>
        <p:grpSpPr>
          <a:xfrm>
            <a:off x="4054911" y="2359443"/>
            <a:ext cx="2200623" cy="2200623"/>
            <a:chOff x="0" y="0"/>
            <a:chExt cx="812800" cy="812800"/>
          </a:xfrm>
        </p:grpSpPr>
        <p:sp>
          <p:nvSpPr>
            <p:cNvPr id="189" name="Google Shape;189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3575" lIns="43575" spcFirstLastPara="1" rIns="43575" wrap="square" tIns="43575">
              <a:noAutofit/>
            </a:bodyPr>
            <a:lstStyle/>
            <a:p>
              <a:pPr indent="0" lvl="0" marL="0" marR="0" rtl="0" algn="ctr">
                <a:lnSpc>
                  <a:spcPct val="16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5"/>
          <p:cNvSpPr/>
          <p:nvPr/>
        </p:nvSpPr>
        <p:spPr>
          <a:xfrm>
            <a:off x="4543267" y="2865392"/>
            <a:ext cx="1223912" cy="1188724"/>
          </a:xfrm>
          <a:custGeom>
            <a:rect b="b" l="l" r="r" t="t"/>
            <a:pathLst>
              <a:path extrusionOk="0" h="1188724" w="1223912">
                <a:moveTo>
                  <a:pt x="0" y="0"/>
                </a:moveTo>
                <a:lnTo>
                  <a:pt x="1223912" y="0"/>
                </a:lnTo>
                <a:lnTo>
                  <a:pt x="1223912" y="1188725"/>
                </a:lnTo>
                <a:lnTo>
                  <a:pt x="0" y="1188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5"/>
          <p:cNvSpPr/>
          <p:nvPr/>
        </p:nvSpPr>
        <p:spPr>
          <a:xfrm>
            <a:off x="4127818" y="4851096"/>
            <a:ext cx="2054811" cy="2505409"/>
          </a:xfrm>
          <a:custGeom>
            <a:rect b="b" l="l" r="r" t="t"/>
            <a:pathLst>
              <a:path extrusionOk="0" h="2505409" w="2054811">
                <a:moveTo>
                  <a:pt x="0" y="0"/>
                </a:moveTo>
                <a:lnTo>
                  <a:pt x="2054811" y="0"/>
                </a:lnTo>
                <a:lnTo>
                  <a:pt x="2054811" y="2505409"/>
                </a:lnTo>
                <a:lnTo>
                  <a:pt x="0" y="25054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5"/>
          <p:cNvSpPr txBox="1"/>
          <p:nvPr/>
        </p:nvSpPr>
        <p:spPr>
          <a:xfrm>
            <a:off x="2133442" y="7861402"/>
            <a:ext cx="638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Hội nghị Ban Thường vụ Trung ương Đảng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Đình Bảng - Từ Sơn - Bắc Ninh</a:t>
            </a:r>
            <a:endParaRPr i="1"/>
          </a:p>
        </p:txBody>
      </p:sp>
      <p:grpSp>
        <p:nvGrpSpPr>
          <p:cNvPr id="194" name="Google Shape;194;p5"/>
          <p:cNvGrpSpPr/>
          <p:nvPr/>
        </p:nvGrpSpPr>
        <p:grpSpPr>
          <a:xfrm>
            <a:off x="6570197" y="4782566"/>
            <a:ext cx="2974139" cy="2529088"/>
            <a:chOff x="0" y="-38100"/>
            <a:chExt cx="812800" cy="691172"/>
          </a:xfrm>
        </p:grpSpPr>
        <p:sp>
          <p:nvSpPr>
            <p:cNvPr id="195" name="Google Shape;195;p5"/>
            <p:cNvSpPr/>
            <p:nvPr/>
          </p:nvSpPr>
          <p:spPr>
            <a:xfrm>
              <a:off x="0" y="0"/>
              <a:ext cx="812800" cy="653072"/>
            </a:xfrm>
            <a:custGeom>
              <a:rect b="b" l="l" r="r" t="t"/>
              <a:pathLst>
                <a:path extrusionOk="0" h="653072" w="812800">
                  <a:moveTo>
                    <a:pt x="132757" y="0"/>
                  </a:moveTo>
                  <a:lnTo>
                    <a:pt x="680043" y="0"/>
                  </a:lnTo>
                  <a:cubicBezTo>
                    <a:pt x="753363" y="0"/>
                    <a:pt x="812800" y="59437"/>
                    <a:pt x="812800" y="132757"/>
                  </a:cubicBezTo>
                  <a:lnTo>
                    <a:pt x="812800" y="520315"/>
                  </a:lnTo>
                  <a:cubicBezTo>
                    <a:pt x="812800" y="593635"/>
                    <a:pt x="753363" y="653072"/>
                    <a:pt x="680043" y="653072"/>
                  </a:cubicBezTo>
                  <a:lnTo>
                    <a:pt x="132757" y="653072"/>
                  </a:lnTo>
                  <a:cubicBezTo>
                    <a:pt x="59437" y="653072"/>
                    <a:pt x="0" y="593635"/>
                    <a:pt x="0" y="520315"/>
                  </a:cubicBezTo>
                  <a:lnTo>
                    <a:pt x="0" y="132757"/>
                  </a:lnTo>
                  <a:cubicBezTo>
                    <a:pt x="0" y="59437"/>
                    <a:pt x="59437" y="0"/>
                    <a:pt x="132757" y="0"/>
                  </a:cubicBezTo>
                  <a:close/>
                </a:path>
              </a:pathLst>
            </a:custGeom>
            <a:solidFill>
              <a:srgbClr val="C52A2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5"/>
            <p:cNvSpPr txBox="1"/>
            <p:nvPr/>
          </p:nvSpPr>
          <p:spPr>
            <a:xfrm>
              <a:off x="0" y="-38100"/>
              <a:ext cx="812800" cy="6911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80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12/3/1945</a:t>
              </a:r>
              <a:endParaRPr i="1"/>
            </a:p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80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Chỉ thị</a:t>
              </a:r>
              <a:endParaRPr b="1" i="1" sz="18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endParaRPr>
            </a:p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80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"Nhật - Pháp bắn nhau và hành động của chúng ta"</a:t>
              </a:r>
              <a:endParaRPr i="1"/>
            </a:p>
          </p:txBody>
        </p:sp>
      </p:grpSp>
      <p:grpSp>
        <p:nvGrpSpPr>
          <p:cNvPr id="197" name="Google Shape;197;p5"/>
          <p:cNvGrpSpPr/>
          <p:nvPr/>
        </p:nvGrpSpPr>
        <p:grpSpPr>
          <a:xfrm>
            <a:off x="11172230" y="4238196"/>
            <a:ext cx="5668837" cy="1602698"/>
            <a:chOff x="0" y="-47625"/>
            <a:chExt cx="1549232" cy="438000"/>
          </a:xfrm>
        </p:grpSpPr>
        <p:sp>
          <p:nvSpPr>
            <p:cNvPr id="198" name="Google Shape;198;p5"/>
            <p:cNvSpPr/>
            <p:nvPr/>
          </p:nvSpPr>
          <p:spPr>
            <a:xfrm>
              <a:off x="0" y="0"/>
              <a:ext cx="1549232" cy="390375"/>
            </a:xfrm>
            <a:custGeom>
              <a:rect b="b" l="l" r="r" t="t"/>
              <a:pathLst>
                <a:path extrusionOk="0" h="390375" w="1549232">
                  <a:moveTo>
                    <a:pt x="1346032" y="0"/>
                  </a:moveTo>
                  <a:cubicBezTo>
                    <a:pt x="1458256" y="0"/>
                    <a:pt x="1549232" y="87388"/>
                    <a:pt x="1549232" y="195188"/>
                  </a:cubicBezTo>
                  <a:cubicBezTo>
                    <a:pt x="1549232" y="302987"/>
                    <a:pt x="1458256" y="390375"/>
                    <a:pt x="1346032" y="390375"/>
                  </a:cubicBezTo>
                  <a:lnTo>
                    <a:pt x="203200" y="390375"/>
                  </a:lnTo>
                  <a:cubicBezTo>
                    <a:pt x="90976" y="390375"/>
                    <a:pt x="0" y="302987"/>
                    <a:pt x="0" y="195188"/>
                  </a:cubicBezTo>
                  <a:cubicBezTo>
                    <a:pt x="0" y="8738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8E8A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5"/>
            <p:cNvSpPr txBox="1"/>
            <p:nvPr/>
          </p:nvSpPr>
          <p:spPr>
            <a:xfrm>
              <a:off x="0" y="-47625"/>
              <a:ext cx="1549232" cy="4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00" u="sng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Xác định kẻ thù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Trước mắt và duy nhất là phát xít Nhật</a:t>
              </a:r>
              <a:endParaRPr i="1"/>
            </a:p>
          </p:txBody>
        </p:sp>
      </p:grpSp>
      <p:grpSp>
        <p:nvGrpSpPr>
          <p:cNvPr id="200" name="Google Shape;200;p5"/>
          <p:cNvGrpSpPr/>
          <p:nvPr/>
        </p:nvGrpSpPr>
        <p:grpSpPr>
          <a:xfrm>
            <a:off x="11172230" y="2444205"/>
            <a:ext cx="5668837" cy="1602698"/>
            <a:chOff x="0" y="-47625"/>
            <a:chExt cx="1549232" cy="438000"/>
          </a:xfrm>
        </p:grpSpPr>
        <p:sp>
          <p:nvSpPr>
            <p:cNvPr id="201" name="Google Shape;201;p5"/>
            <p:cNvSpPr/>
            <p:nvPr/>
          </p:nvSpPr>
          <p:spPr>
            <a:xfrm>
              <a:off x="0" y="0"/>
              <a:ext cx="1549232" cy="390375"/>
            </a:xfrm>
            <a:custGeom>
              <a:rect b="b" l="l" r="r" t="t"/>
              <a:pathLst>
                <a:path extrusionOk="0" h="390375" w="1549232">
                  <a:moveTo>
                    <a:pt x="1346032" y="0"/>
                  </a:moveTo>
                  <a:cubicBezTo>
                    <a:pt x="1458256" y="0"/>
                    <a:pt x="1549232" y="87388"/>
                    <a:pt x="1549232" y="195188"/>
                  </a:cubicBezTo>
                  <a:cubicBezTo>
                    <a:pt x="1549232" y="302987"/>
                    <a:pt x="1458256" y="390375"/>
                    <a:pt x="1346032" y="390375"/>
                  </a:cubicBezTo>
                  <a:lnTo>
                    <a:pt x="203200" y="390375"/>
                  </a:lnTo>
                  <a:cubicBezTo>
                    <a:pt x="90976" y="390375"/>
                    <a:pt x="0" y="302987"/>
                    <a:pt x="0" y="195188"/>
                  </a:cubicBezTo>
                  <a:cubicBezTo>
                    <a:pt x="0" y="8738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8E8A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5"/>
            <p:cNvSpPr txBox="1"/>
            <p:nvPr/>
          </p:nvSpPr>
          <p:spPr>
            <a:xfrm>
              <a:off x="0" y="-47625"/>
              <a:ext cx="1549232" cy="4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00" u="sng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Nhận định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Đây là cuộc đảo chính tranh giành lợi ích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của Nhật - Pháp</a:t>
              </a:r>
              <a:endParaRPr i="1"/>
            </a:p>
          </p:txBody>
        </p:sp>
      </p:grpSp>
      <p:grpSp>
        <p:nvGrpSpPr>
          <p:cNvPr id="203" name="Google Shape;203;p5"/>
          <p:cNvGrpSpPr/>
          <p:nvPr/>
        </p:nvGrpSpPr>
        <p:grpSpPr>
          <a:xfrm>
            <a:off x="11243916" y="6033806"/>
            <a:ext cx="5668837" cy="1602698"/>
            <a:chOff x="0" y="-47625"/>
            <a:chExt cx="1549232" cy="438000"/>
          </a:xfrm>
        </p:grpSpPr>
        <p:sp>
          <p:nvSpPr>
            <p:cNvPr id="204" name="Google Shape;204;p5"/>
            <p:cNvSpPr/>
            <p:nvPr/>
          </p:nvSpPr>
          <p:spPr>
            <a:xfrm>
              <a:off x="0" y="0"/>
              <a:ext cx="1549232" cy="390375"/>
            </a:xfrm>
            <a:custGeom>
              <a:rect b="b" l="l" r="r" t="t"/>
              <a:pathLst>
                <a:path extrusionOk="0" h="390375" w="1549232">
                  <a:moveTo>
                    <a:pt x="1346032" y="0"/>
                  </a:moveTo>
                  <a:cubicBezTo>
                    <a:pt x="1458256" y="0"/>
                    <a:pt x="1549232" y="87388"/>
                    <a:pt x="1549232" y="195188"/>
                  </a:cubicBezTo>
                  <a:cubicBezTo>
                    <a:pt x="1549232" y="302987"/>
                    <a:pt x="1458256" y="390375"/>
                    <a:pt x="1346032" y="390375"/>
                  </a:cubicBezTo>
                  <a:lnTo>
                    <a:pt x="203200" y="390375"/>
                  </a:lnTo>
                  <a:cubicBezTo>
                    <a:pt x="90976" y="390375"/>
                    <a:pt x="0" y="302987"/>
                    <a:pt x="0" y="195188"/>
                  </a:cubicBezTo>
                  <a:cubicBezTo>
                    <a:pt x="0" y="8738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8E8A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5"/>
            <p:cNvSpPr txBox="1"/>
            <p:nvPr/>
          </p:nvSpPr>
          <p:spPr>
            <a:xfrm>
              <a:off x="0" y="-47625"/>
              <a:ext cx="1549232" cy="4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00" u="sng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Khẩu hiệu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Đổi "Đánh đuổi phát xít Nhật - Pháp"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--&gt; "Đánh đuổi phát xít Nhật"</a:t>
              </a:r>
              <a:endParaRPr i="1"/>
            </a:p>
          </p:txBody>
        </p:sp>
      </p:grpSp>
      <p:grpSp>
        <p:nvGrpSpPr>
          <p:cNvPr id="206" name="Google Shape;206;p5"/>
          <p:cNvGrpSpPr/>
          <p:nvPr/>
        </p:nvGrpSpPr>
        <p:grpSpPr>
          <a:xfrm>
            <a:off x="11243916" y="7845912"/>
            <a:ext cx="5668837" cy="1691864"/>
            <a:chOff x="0" y="-47625"/>
            <a:chExt cx="1549232" cy="462368"/>
          </a:xfrm>
        </p:grpSpPr>
        <p:sp>
          <p:nvSpPr>
            <p:cNvPr id="207" name="Google Shape;207;p5"/>
            <p:cNvSpPr/>
            <p:nvPr/>
          </p:nvSpPr>
          <p:spPr>
            <a:xfrm>
              <a:off x="0" y="0"/>
              <a:ext cx="1549232" cy="414743"/>
            </a:xfrm>
            <a:custGeom>
              <a:rect b="b" l="l" r="r" t="t"/>
              <a:pathLst>
                <a:path extrusionOk="0" h="414743" w="1549232">
                  <a:moveTo>
                    <a:pt x="1346032" y="0"/>
                  </a:moveTo>
                  <a:cubicBezTo>
                    <a:pt x="1458256" y="0"/>
                    <a:pt x="1549232" y="92843"/>
                    <a:pt x="1549232" y="207372"/>
                  </a:cubicBezTo>
                  <a:cubicBezTo>
                    <a:pt x="1549232" y="321900"/>
                    <a:pt x="1458256" y="414743"/>
                    <a:pt x="1346032" y="414743"/>
                  </a:cubicBezTo>
                  <a:lnTo>
                    <a:pt x="203200" y="414743"/>
                  </a:lnTo>
                  <a:cubicBezTo>
                    <a:pt x="90976" y="414743"/>
                    <a:pt x="0" y="321900"/>
                    <a:pt x="0" y="207372"/>
                  </a:cubicBezTo>
                  <a:cubicBezTo>
                    <a:pt x="0" y="9284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8E8A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5"/>
            <p:cNvSpPr txBox="1"/>
            <p:nvPr/>
          </p:nvSpPr>
          <p:spPr>
            <a:xfrm>
              <a:off x="0" y="-47625"/>
              <a:ext cx="1549232" cy="4623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00" u="sng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Chủ trương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Phát động cao trào kháng Nhật cứu nước,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sẵn sàng tiến lên Tổng khởi nghĩa khi có thời cơ</a:t>
              </a:r>
              <a:endParaRPr i="1"/>
            </a:p>
          </p:txBody>
        </p:sp>
      </p:grpSp>
      <p:sp>
        <p:nvSpPr>
          <p:cNvPr id="209" name="Google Shape;209;p5"/>
          <p:cNvSpPr/>
          <p:nvPr/>
        </p:nvSpPr>
        <p:spPr>
          <a:xfrm rot="1943031">
            <a:off x="9252967" y="7738362"/>
            <a:ext cx="1995157" cy="563632"/>
          </a:xfrm>
          <a:custGeom>
            <a:rect b="b" l="l" r="r" t="t"/>
            <a:pathLst>
              <a:path extrusionOk="0" h="563632" w="1995157">
                <a:moveTo>
                  <a:pt x="0" y="0"/>
                </a:moveTo>
                <a:lnTo>
                  <a:pt x="1995156" y="0"/>
                </a:lnTo>
                <a:lnTo>
                  <a:pt x="1995156" y="563632"/>
                </a:lnTo>
                <a:lnTo>
                  <a:pt x="0" y="563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5"/>
          <p:cNvSpPr/>
          <p:nvPr/>
        </p:nvSpPr>
        <p:spPr>
          <a:xfrm rot="390232">
            <a:off x="9440592" y="6609302"/>
            <a:ext cx="1995157" cy="563632"/>
          </a:xfrm>
          <a:custGeom>
            <a:rect b="b" l="l" r="r" t="t"/>
            <a:pathLst>
              <a:path extrusionOk="0" h="563632" w="1995157">
                <a:moveTo>
                  <a:pt x="0" y="0"/>
                </a:moveTo>
                <a:lnTo>
                  <a:pt x="1995156" y="0"/>
                </a:lnTo>
                <a:lnTo>
                  <a:pt x="1995156" y="563632"/>
                </a:lnTo>
                <a:lnTo>
                  <a:pt x="0" y="563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5"/>
          <p:cNvSpPr/>
          <p:nvPr/>
        </p:nvSpPr>
        <p:spPr>
          <a:xfrm flipH="1" rot="8936976">
            <a:off x="9074507" y="4007276"/>
            <a:ext cx="2452039" cy="692701"/>
          </a:xfrm>
          <a:custGeom>
            <a:rect b="b" l="l" r="r" t="t"/>
            <a:pathLst>
              <a:path extrusionOk="0" h="692701" w="2452039">
                <a:moveTo>
                  <a:pt x="0" y="692701"/>
                </a:moveTo>
                <a:lnTo>
                  <a:pt x="2452039" y="692701"/>
                </a:lnTo>
                <a:lnTo>
                  <a:pt x="2452039" y="0"/>
                </a:lnTo>
                <a:lnTo>
                  <a:pt x="0" y="0"/>
                </a:lnTo>
                <a:lnTo>
                  <a:pt x="0" y="692701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5"/>
          <p:cNvSpPr/>
          <p:nvPr/>
        </p:nvSpPr>
        <p:spPr>
          <a:xfrm flipH="1" rot="10092084">
            <a:off x="9440592" y="5063245"/>
            <a:ext cx="1995157" cy="563632"/>
          </a:xfrm>
          <a:custGeom>
            <a:rect b="b" l="l" r="r" t="t"/>
            <a:pathLst>
              <a:path extrusionOk="0" h="563632" w="1995157">
                <a:moveTo>
                  <a:pt x="0" y="563631"/>
                </a:moveTo>
                <a:lnTo>
                  <a:pt x="1995156" y="563631"/>
                </a:lnTo>
                <a:lnTo>
                  <a:pt x="1995156" y="0"/>
                </a:lnTo>
                <a:lnTo>
                  <a:pt x="0" y="0"/>
                </a:lnTo>
                <a:lnTo>
                  <a:pt x="0" y="563631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6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219;p6"/>
          <p:cNvGrpSpPr/>
          <p:nvPr/>
        </p:nvGrpSpPr>
        <p:grpSpPr>
          <a:xfrm>
            <a:off x="734541" y="1907345"/>
            <a:ext cx="3232383" cy="1301034"/>
            <a:chOff x="0" y="0"/>
            <a:chExt cx="4309845" cy="1734713"/>
          </a:xfrm>
        </p:grpSpPr>
        <p:sp>
          <p:nvSpPr>
            <p:cNvPr id="220" name="Google Shape;220;p6"/>
            <p:cNvSpPr/>
            <p:nvPr/>
          </p:nvSpPr>
          <p:spPr>
            <a:xfrm flipH="1">
              <a:off x="0" y="0"/>
              <a:ext cx="4309845" cy="1734713"/>
            </a:xfrm>
            <a:custGeom>
              <a:rect b="b" l="l" r="r" t="t"/>
              <a:pathLst>
                <a:path extrusionOk="0" h="1734713" w="4309845">
                  <a:moveTo>
                    <a:pt x="4309845" y="0"/>
                  </a:moveTo>
                  <a:lnTo>
                    <a:pt x="0" y="0"/>
                  </a:lnTo>
                  <a:lnTo>
                    <a:pt x="0" y="1734713"/>
                  </a:lnTo>
                  <a:lnTo>
                    <a:pt x="4309845" y="1734713"/>
                  </a:lnTo>
                  <a:lnTo>
                    <a:pt x="4309845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6"/>
            <p:cNvSpPr txBox="1"/>
            <p:nvPr/>
          </p:nvSpPr>
          <p:spPr>
            <a:xfrm>
              <a:off x="0" y="193612"/>
              <a:ext cx="4309800" cy="13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Cao trào kháng Nhật</a:t>
              </a:r>
              <a:endParaRPr i="1"/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cứu nước</a:t>
              </a:r>
              <a:endParaRPr i="1"/>
            </a:p>
          </p:txBody>
        </p:sp>
      </p:grpSp>
      <p:sp>
        <p:nvSpPr>
          <p:cNvPr id="222" name="Google Shape;222;p6"/>
          <p:cNvSpPr txBox="1"/>
          <p:nvPr/>
        </p:nvSpPr>
        <p:spPr>
          <a:xfrm>
            <a:off x="5326736" y="1296576"/>
            <a:ext cx="77796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giải phóng dân tộc 1939 - 1945</a:t>
            </a:r>
            <a:endParaRPr i="1"/>
          </a:p>
        </p:txBody>
      </p:sp>
      <p:sp>
        <p:nvSpPr>
          <p:cNvPr id="223" name="Google Shape;223;p6"/>
          <p:cNvSpPr txBox="1"/>
          <p:nvPr/>
        </p:nvSpPr>
        <p:spPr>
          <a:xfrm>
            <a:off x="3199625" y="722724"/>
            <a:ext cx="11929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quá trình đấu tranh giành chính quyền (1930 - 1945)</a:t>
            </a:r>
            <a:endParaRPr i="1"/>
          </a:p>
        </p:txBody>
      </p:sp>
      <p:sp>
        <p:nvSpPr>
          <p:cNvPr id="224" name="Google Shape;224;p6"/>
          <p:cNvSpPr/>
          <p:nvPr/>
        </p:nvSpPr>
        <p:spPr>
          <a:xfrm>
            <a:off x="4412418" y="2316631"/>
            <a:ext cx="4491813" cy="7438156"/>
          </a:xfrm>
          <a:custGeom>
            <a:rect b="b" l="l" r="r" t="t"/>
            <a:pathLst>
              <a:path extrusionOk="0" h="7438156" w="4491813">
                <a:moveTo>
                  <a:pt x="0" y="0"/>
                </a:moveTo>
                <a:lnTo>
                  <a:pt x="4491813" y="0"/>
                </a:lnTo>
                <a:lnTo>
                  <a:pt x="4491813" y="7438156"/>
                </a:lnTo>
                <a:lnTo>
                  <a:pt x="0" y="74381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3842" r="-4866" t="0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6"/>
          <p:cNvSpPr/>
          <p:nvPr/>
        </p:nvSpPr>
        <p:spPr>
          <a:xfrm rot="6814793">
            <a:off x="4064389" y="4434428"/>
            <a:ext cx="3212124" cy="3202564"/>
          </a:xfrm>
          <a:custGeom>
            <a:rect b="b" l="l" r="r" t="t"/>
            <a:pathLst>
              <a:path extrusionOk="0" h="3202564" w="3212124">
                <a:moveTo>
                  <a:pt x="3212124" y="3202563"/>
                </a:moveTo>
                <a:lnTo>
                  <a:pt x="0" y="3202563"/>
                </a:lnTo>
                <a:lnTo>
                  <a:pt x="0" y="0"/>
                </a:lnTo>
                <a:lnTo>
                  <a:pt x="3212124" y="0"/>
                </a:lnTo>
                <a:lnTo>
                  <a:pt x="3212124" y="3202563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6"/>
          <p:cNvSpPr/>
          <p:nvPr/>
        </p:nvSpPr>
        <p:spPr>
          <a:xfrm rot="6814793">
            <a:off x="3954759" y="2251484"/>
            <a:ext cx="2513400" cy="2505920"/>
          </a:xfrm>
          <a:custGeom>
            <a:rect b="b" l="l" r="r" t="t"/>
            <a:pathLst>
              <a:path extrusionOk="0" h="2505920" w="2513400">
                <a:moveTo>
                  <a:pt x="2513400" y="2505919"/>
                </a:moveTo>
                <a:lnTo>
                  <a:pt x="0" y="2505919"/>
                </a:lnTo>
                <a:lnTo>
                  <a:pt x="0" y="0"/>
                </a:lnTo>
                <a:lnTo>
                  <a:pt x="2513400" y="0"/>
                </a:lnTo>
                <a:lnTo>
                  <a:pt x="2513400" y="2505919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6"/>
          <p:cNvSpPr/>
          <p:nvPr/>
        </p:nvSpPr>
        <p:spPr>
          <a:xfrm>
            <a:off x="11482776" y="2559702"/>
            <a:ext cx="3635815" cy="6364666"/>
          </a:xfrm>
          <a:custGeom>
            <a:rect b="b" l="l" r="r" t="t"/>
            <a:pathLst>
              <a:path extrusionOk="0" h="6364666" w="3635815">
                <a:moveTo>
                  <a:pt x="0" y="0"/>
                </a:moveTo>
                <a:lnTo>
                  <a:pt x="3635815" y="0"/>
                </a:lnTo>
                <a:lnTo>
                  <a:pt x="3635815" y="6364665"/>
                </a:lnTo>
                <a:lnTo>
                  <a:pt x="0" y="6364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6"/>
          <p:cNvSpPr txBox="1"/>
          <p:nvPr/>
        </p:nvSpPr>
        <p:spPr>
          <a:xfrm>
            <a:off x="-334720" y="6362854"/>
            <a:ext cx="61701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Khởi nghĩa Ba Tơ</a:t>
            </a:r>
            <a:endParaRPr i="1"/>
          </a:p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(Quãng Ngãi)</a:t>
            </a:r>
            <a:endParaRPr i="1"/>
          </a:p>
        </p:txBody>
      </p:sp>
      <p:sp>
        <p:nvSpPr>
          <p:cNvPr id="229" name="Google Shape;229;p6"/>
          <p:cNvSpPr txBox="1"/>
          <p:nvPr/>
        </p:nvSpPr>
        <p:spPr>
          <a:xfrm>
            <a:off x="849748" y="3792069"/>
            <a:ext cx="3121800" cy="20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Du kích cục bộ và khởi nghĩa từng phần ở Thượng du và Trung du Bắc Kỳ</a:t>
            </a:r>
            <a:endParaRPr i="1"/>
          </a:p>
        </p:txBody>
      </p:sp>
      <p:sp>
        <p:nvSpPr>
          <p:cNvPr id="230" name="Google Shape;230;p6"/>
          <p:cNvSpPr txBox="1"/>
          <p:nvPr/>
        </p:nvSpPr>
        <p:spPr>
          <a:xfrm>
            <a:off x="12650512" y="7833205"/>
            <a:ext cx="106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16/4/1945</a:t>
            </a:r>
            <a:endParaRPr i="1"/>
          </a:p>
        </p:txBody>
      </p:sp>
      <p:sp>
        <p:nvSpPr>
          <p:cNvPr id="231" name="Google Shape;231;p6"/>
          <p:cNvSpPr txBox="1"/>
          <p:nvPr/>
        </p:nvSpPr>
        <p:spPr>
          <a:xfrm>
            <a:off x="9111435" y="7123923"/>
            <a:ext cx="2371200" cy="17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Tổng bộ </a:t>
            </a:r>
            <a:endParaRPr i="1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Việt Minh ra chỉ thị</a:t>
            </a:r>
            <a:endParaRPr i="1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tổ chức Ủy ban giải phóng Việt Nam </a:t>
            </a:r>
            <a:endParaRPr i="1"/>
          </a:p>
        </p:txBody>
      </p:sp>
      <p:sp>
        <p:nvSpPr>
          <p:cNvPr id="232" name="Google Shape;232;p6"/>
          <p:cNvSpPr txBox="1"/>
          <p:nvPr/>
        </p:nvSpPr>
        <p:spPr>
          <a:xfrm>
            <a:off x="15118591" y="5602467"/>
            <a:ext cx="23712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Hội sự quân sự </a:t>
            </a:r>
            <a:endParaRPr i="1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cách mạng Bắc Kỳ (Bắc Giang): </a:t>
            </a:r>
            <a:endParaRPr i="1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thống nhất các LLVT, lập 7 chiến khu</a:t>
            </a:r>
            <a:endParaRPr i="1"/>
          </a:p>
        </p:txBody>
      </p:sp>
      <p:sp>
        <p:nvSpPr>
          <p:cNvPr id="233" name="Google Shape;233;p6"/>
          <p:cNvSpPr txBox="1"/>
          <p:nvPr/>
        </p:nvSpPr>
        <p:spPr>
          <a:xfrm>
            <a:off x="12650512" y="6292327"/>
            <a:ext cx="1060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15/5/1945</a:t>
            </a:r>
            <a:endParaRPr i="1"/>
          </a:p>
        </p:txBody>
      </p:sp>
      <p:sp>
        <p:nvSpPr>
          <p:cNvPr id="234" name="Google Shape;234;p6"/>
          <p:cNvSpPr txBox="1"/>
          <p:nvPr/>
        </p:nvSpPr>
        <p:spPr>
          <a:xfrm>
            <a:off x="9111435" y="4480629"/>
            <a:ext cx="2371200" cy="1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Hồ Chí Minh về </a:t>
            </a:r>
            <a:endParaRPr i="1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Tân Trào, chuẩn bị Đại hội quốc dân</a:t>
            </a:r>
            <a:endParaRPr i="1"/>
          </a:p>
        </p:txBody>
      </p:sp>
      <p:sp>
        <p:nvSpPr>
          <p:cNvPr id="235" name="Google Shape;235;p6"/>
          <p:cNvSpPr txBox="1"/>
          <p:nvPr/>
        </p:nvSpPr>
        <p:spPr>
          <a:xfrm>
            <a:off x="12770621" y="4764164"/>
            <a:ext cx="1060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5/1945</a:t>
            </a:r>
            <a:endParaRPr i="1"/>
          </a:p>
        </p:txBody>
      </p:sp>
      <p:sp>
        <p:nvSpPr>
          <p:cNvPr id="236" name="Google Shape;236;p6"/>
          <p:cNvSpPr txBox="1"/>
          <p:nvPr/>
        </p:nvSpPr>
        <p:spPr>
          <a:xfrm>
            <a:off x="15129015" y="2901182"/>
            <a:ext cx="2371200" cy="1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Khu giải phóng được thành lập </a:t>
            </a:r>
            <a:endParaRPr i="1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(chiến khu Việt Bắc)</a:t>
            </a:r>
            <a:endParaRPr i="1"/>
          </a:p>
        </p:txBody>
      </p:sp>
      <p:sp>
        <p:nvSpPr>
          <p:cNvPr id="237" name="Google Shape;237;p6"/>
          <p:cNvSpPr txBox="1"/>
          <p:nvPr/>
        </p:nvSpPr>
        <p:spPr>
          <a:xfrm>
            <a:off x="12847550" y="3236000"/>
            <a:ext cx="1060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4/6/1945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7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" name="Google Shape;244;p7"/>
          <p:cNvGrpSpPr/>
          <p:nvPr/>
        </p:nvGrpSpPr>
        <p:grpSpPr>
          <a:xfrm>
            <a:off x="734541" y="1907345"/>
            <a:ext cx="3232383" cy="1301034"/>
            <a:chOff x="0" y="0"/>
            <a:chExt cx="4309845" cy="1734713"/>
          </a:xfrm>
        </p:grpSpPr>
        <p:sp>
          <p:nvSpPr>
            <p:cNvPr id="245" name="Google Shape;245;p7"/>
            <p:cNvSpPr/>
            <p:nvPr/>
          </p:nvSpPr>
          <p:spPr>
            <a:xfrm flipH="1">
              <a:off x="0" y="0"/>
              <a:ext cx="4309845" cy="1734713"/>
            </a:xfrm>
            <a:custGeom>
              <a:rect b="b" l="l" r="r" t="t"/>
              <a:pathLst>
                <a:path extrusionOk="0" h="1734713" w="4309845">
                  <a:moveTo>
                    <a:pt x="4309845" y="0"/>
                  </a:moveTo>
                  <a:lnTo>
                    <a:pt x="0" y="0"/>
                  </a:lnTo>
                  <a:lnTo>
                    <a:pt x="0" y="1734713"/>
                  </a:lnTo>
                  <a:lnTo>
                    <a:pt x="4309845" y="1734713"/>
                  </a:lnTo>
                  <a:lnTo>
                    <a:pt x="4309845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7"/>
            <p:cNvSpPr txBox="1"/>
            <p:nvPr/>
          </p:nvSpPr>
          <p:spPr>
            <a:xfrm>
              <a:off x="0" y="193612"/>
              <a:ext cx="4309800" cy="13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Cao trào kháng Nhật</a:t>
              </a:r>
              <a:endParaRPr i="1"/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cứu nước</a:t>
              </a:r>
              <a:endParaRPr i="1"/>
            </a:p>
          </p:txBody>
        </p:sp>
      </p:grpSp>
      <p:sp>
        <p:nvSpPr>
          <p:cNvPr id="247" name="Google Shape;247;p7"/>
          <p:cNvSpPr/>
          <p:nvPr/>
        </p:nvSpPr>
        <p:spPr>
          <a:xfrm>
            <a:off x="734541" y="3976265"/>
            <a:ext cx="5778579" cy="3475837"/>
          </a:xfrm>
          <a:custGeom>
            <a:rect b="b" l="l" r="r" t="t"/>
            <a:pathLst>
              <a:path extrusionOk="0" h="3475837" w="5778579">
                <a:moveTo>
                  <a:pt x="0" y="0"/>
                </a:moveTo>
                <a:lnTo>
                  <a:pt x="5778579" y="0"/>
                </a:lnTo>
                <a:lnTo>
                  <a:pt x="5778579" y="3475837"/>
                </a:lnTo>
                <a:lnTo>
                  <a:pt x="0" y="34758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rnd" cmpd="sng" w="38100">
            <a:solidFill>
              <a:srgbClr val="FFFE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7"/>
          <p:cNvSpPr txBox="1"/>
          <p:nvPr/>
        </p:nvSpPr>
        <p:spPr>
          <a:xfrm>
            <a:off x="5326736" y="1296576"/>
            <a:ext cx="77796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giải phóng dân tộc 1939 - 1945</a:t>
            </a:r>
            <a:endParaRPr i="1"/>
          </a:p>
        </p:txBody>
      </p:sp>
      <p:sp>
        <p:nvSpPr>
          <p:cNvPr id="249" name="Google Shape;249;p7"/>
          <p:cNvSpPr txBox="1"/>
          <p:nvPr/>
        </p:nvSpPr>
        <p:spPr>
          <a:xfrm>
            <a:off x="3199626" y="722724"/>
            <a:ext cx="12040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quá trình đấu tranh giành chính quyền (1930 - 1945)</a:t>
            </a:r>
            <a:endParaRPr i="1"/>
          </a:p>
        </p:txBody>
      </p:sp>
      <p:sp>
        <p:nvSpPr>
          <p:cNvPr id="250" name="Google Shape;250;p7"/>
          <p:cNvSpPr txBox="1"/>
          <p:nvPr/>
        </p:nvSpPr>
        <p:spPr>
          <a:xfrm>
            <a:off x="1897050" y="7672265"/>
            <a:ext cx="3453600" cy="1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“Phá kho thóc, </a:t>
            </a:r>
            <a:endParaRPr i="1"/>
          </a:p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giải quyết nạn đói”</a:t>
            </a:r>
            <a:endParaRPr i="1"/>
          </a:p>
        </p:txBody>
      </p:sp>
      <p:sp>
        <p:nvSpPr>
          <p:cNvPr id="251" name="Google Shape;251;p7"/>
          <p:cNvSpPr txBox="1"/>
          <p:nvPr/>
        </p:nvSpPr>
        <p:spPr>
          <a:xfrm>
            <a:off x="7137198" y="3582827"/>
            <a:ext cx="10326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Báo chí cách mạng của Đảng và Việt Minh hoạt động công khai</a:t>
            </a:r>
            <a:endParaRPr i="1"/>
          </a:p>
        </p:txBody>
      </p:sp>
      <p:sp>
        <p:nvSpPr>
          <p:cNvPr id="252" name="Google Shape;252;p7"/>
          <p:cNvSpPr txBox="1"/>
          <p:nvPr/>
        </p:nvSpPr>
        <p:spPr>
          <a:xfrm>
            <a:off x="7137198" y="5361437"/>
            <a:ext cx="10326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Nhiều lao tù thực dân, chiến sĩ cộng sản vượt ngục</a:t>
            </a:r>
            <a:endParaRPr i="1"/>
          </a:p>
        </p:txBody>
      </p:sp>
      <p:sp>
        <p:nvSpPr>
          <p:cNvPr id="253" name="Google Shape;253;p7"/>
          <p:cNvSpPr txBox="1"/>
          <p:nvPr/>
        </p:nvSpPr>
        <p:spPr>
          <a:xfrm>
            <a:off x="7137198" y="7144205"/>
            <a:ext cx="10326600" cy="1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Cao trào kháng Nhật thu hút: công nông, tiểu thương, tiểu chủ, </a:t>
            </a:r>
            <a:endParaRPr i="1"/>
          </a:p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học sinh, viên chức, tư sản dân tộc và một số địa chủ nhỏ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8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p8"/>
          <p:cNvGrpSpPr/>
          <p:nvPr/>
        </p:nvGrpSpPr>
        <p:grpSpPr>
          <a:xfrm>
            <a:off x="734541" y="1907345"/>
            <a:ext cx="3232383" cy="1301034"/>
            <a:chOff x="0" y="0"/>
            <a:chExt cx="4309845" cy="1734713"/>
          </a:xfrm>
        </p:grpSpPr>
        <p:sp>
          <p:nvSpPr>
            <p:cNvPr id="261" name="Google Shape;261;p8"/>
            <p:cNvSpPr/>
            <p:nvPr/>
          </p:nvSpPr>
          <p:spPr>
            <a:xfrm flipH="1">
              <a:off x="0" y="0"/>
              <a:ext cx="4309845" cy="1734713"/>
            </a:xfrm>
            <a:custGeom>
              <a:rect b="b" l="l" r="r" t="t"/>
              <a:pathLst>
                <a:path extrusionOk="0" h="1734713" w="4309845">
                  <a:moveTo>
                    <a:pt x="4309845" y="0"/>
                  </a:moveTo>
                  <a:lnTo>
                    <a:pt x="0" y="0"/>
                  </a:lnTo>
                  <a:lnTo>
                    <a:pt x="0" y="1734713"/>
                  </a:lnTo>
                  <a:lnTo>
                    <a:pt x="4309845" y="1734713"/>
                  </a:lnTo>
                  <a:lnTo>
                    <a:pt x="4309845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8"/>
            <p:cNvSpPr txBox="1"/>
            <p:nvPr/>
          </p:nvSpPr>
          <p:spPr>
            <a:xfrm>
              <a:off x="0" y="193612"/>
              <a:ext cx="4309800" cy="13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Tổng khởi nghĩa</a:t>
              </a:r>
              <a:endParaRPr i="1"/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giành chính quyền</a:t>
              </a:r>
              <a:endParaRPr i="1"/>
            </a:p>
          </p:txBody>
        </p:sp>
      </p:grpSp>
      <p:sp>
        <p:nvSpPr>
          <p:cNvPr id="263" name="Google Shape;263;p8"/>
          <p:cNvSpPr/>
          <p:nvPr/>
        </p:nvSpPr>
        <p:spPr>
          <a:xfrm>
            <a:off x="5278400" y="4542018"/>
            <a:ext cx="5955753" cy="4002150"/>
          </a:xfrm>
          <a:custGeom>
            <a:rect b="b" l="l" r="r" t="t"/>
            <a:pathLst>
              <a:path extrusionOk="0" h="4002150" w="5955753">
                <a:moveTo>
                  <a:pt x="0" y="0"/>
                </a:moveTo>
                <a:lnTo>
                  <a:pt x="5955753" y="0"/>
                </a:lnTo>
                <a:lnTo>
                  <a:pt x="5955753" y="4002151"/>
                </a:lnTo>
                <a:lnTo>
                  <a:pt x="0" y="40021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609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8"/>
          <p:cNvSpPr/>
          <p:nvPr/>
        </p:nvSpPr>
        <p:spPr>
          <a:xfrm>
            <a:off x="1235044" y="5589773"/>
            <a:ext cx="3807279" cy="2529726"/>
          </a:xfrm>
          <a:custGeom>
            <a:rect b="b" l="l" r="r" t="t"/>
            <a:pathLst>
              <a:path extrusionOk="0" h="2529726" w="3807279">
                <a:moveTo>
                  <a:pt x="0" y="0"/>
                </a:moveTo>
                <a:lnTo>
                  <a:pt x="3807279" y="0"/>
                </a:lnTo>
                <a:lnTo>
                  <a:pt x="3807279" y="2529726"/>
                </a:lnTo>
                <a:lnTo>
                  <a:pt x="0" y="25297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8"/>
          <p:cNvSpPr/>
          <p:nvPr/>
        </p:nvSpPr>
        <p:spPr>
          <a:xfrm>
            <a:off x="11234153" y="4357406"/>
            <a:ext cx="6025147" cy="4318922"/>
          </a:xfrm>
          <a:custGeom>
            <a:rect b="b" l="l" r="r" t="t"/>
            <a:pathLst>
              <a:path extrusionOk="0" h="4318922" w="6025147">
                <a:moveTo>
                  <a:pt x="0" y="0"/>
                </a:moveTo>
                <a:lnTo>
                  <a:pt x="6025147" y="0"/>
                </a:lnTo>
                <a:lnTo>
                  <a:pt x="6025147" y="4318923"/>
                </a:lnTo>
                <a:lnTo>
                  <a:pt x="0" y="43189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-2627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8"/>
          <p:cNvSpPr/>
          <p:nvPr/>
        </p:nvSpPr>
        <p:spPr>
          <a:xfrm>
            <a:off x="9938031" y="3905414"/>
            <a:ext cx="2423106" cy="1789478"/>
          </a:xfrm>
          <a:custGeom>
            <a:rect b="b" l="l" r="r" t="t"/>
            <a:pathLst>
              <a:path extrusionOk="0" h="1789478" w="2423106">
                <a:moveTo>
                  <a:pt x="0" y="0"/>
                </a:moveTo>
                <a:lnTo>
                  <a:pt x="2423106" y="0"/>
                </a:lnTo>
                <a:lnTo>
                  <a:pt x="2423106" y="1789478"/>
                </a:lnTo>
                <a:lnTo>
                  <a:pt x="0" y="17894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8"/>
          <p:cNvSpPr/>
          <p:nvPr/>
        </p:nvSpPr>
        <p:spPr>
          <a:xfrm>
            <a:off x="14589703" y="4975361"/>
            <a:ext cx="909052" cy="907174"/>
          </a:xfrm>
          <a:custGeom>
            <a:rect b="b" l="l" r="r" t="t"/>
            <a:pathLst>
              <a:path extrusionOk="0" h="907174" w="909052">
                <a:moveTo>
                  <a:pt x="0" y="0"/>
                </a:moveTo>
                <a:lnTo>
                  <a:pt x="909052" y="0"/>
                </a:lnTo>
                <a:lnTo>
                  <a:pt x="909052" y="907174"/>
                </a:lnTo>
                <a:lnTo>
                  <a:pt x="0" y="9071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8"/>
          <p:cNvSpPr/>
          <p:nvPr/>
        </p:nvSpPr>
        <p:spPr>
          <a:xfrm>
            <a:off x="15646245" y="3638712"/>
            <a:ext cx="1099498" cy="1099498"/>
          </a:xfrm>
          <a:custGeom>
            <a:rect b="b" l="l" r="r" t="t"/>
            <a:pathLst>
              <a:path extrusionOk="0" h="1099498" w="1099498">
                <a:moveTo>
                  <a:pt x="0" y="0"/>
                </a:moveTo>
                <a:lnTo>
                  <a:pt x="1099498" y="0"/>
                </a:lnTo>
                <a:lnTo>
                  <a:pt x="1099498" y="1099498"/>
                </a:lnTo>
                <a:lnTo>
                  <a:pt x="0" y="1099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8"/>
          <p:cNvSpPr/>
          <p:nvPr/>
        </p:nvSpPr>
        <p:spPr>
          <a:xfrm>
            <a:off x="16004940" y="4738210"/>
            <a:ext cx="382107" cy="622578"/>
          </a:xfrm>
          <a:custGeom>
            <a:rect b="b" l="l" r="r" t="t"/>
            <a:pathLst>
              <a:path extrusionOk="0" h="622578" w="382107">
                <a:moveTo>
                  <a:pt x="0" y="0"/>
                </a:moveTo>
                <a:lnTo>
                  <a:pt x="382108" y="0"/>
                </a:lnTo>
                <a:lnTo>
                  <a:pt x="382108" y="622578"/>
                </a:lnTo>
                <a:lnTo>
                  <a:pt x="0" y="622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8"/>
          <p:cNvSpPr/>
          <p:nvPr/>
        </p:nvSpPr>
        <p:spPr>
          <a:xfrm>
            <a:off x="15622833" y="5072314"/>
            <a:ext cx="382107" cy="622578"/>
          </a:xfrm>
          <a:custGeom>
            <a:rect b="b" l="l" r="r" t="t"/>
            <a:pathLst>
              <a:path extrusionOk="0" h="622578" w="382107">
                <a:moveTo>
                  <a:pt x="0" y="0"/>
                </a:moveTo>
                <a:lnTo>
                  <a:pt x="382107" y="0"/>
                </a:lnTo>
                <a:lnTo>
                  <a:pt x="382107" y="622578"/>
                </a:lnTo>
                <a:lnTo>
                  <a:pt x="0" y="622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8"/>
          <p:cNvSpPr/>
          <p:nvPr/>
        </p:nvSpPr>
        <p:spPr>
          <a:xfrm flipH="1" rot="-10205857">
            <a:off x="11814807" y="4176403"/>
            <a:ext cx="2588427" cy="731231"/>
          </a:xfrm>
          <a:custGeom>
            <a:rect b="b" l="l" r="r" t="t"/>
            <a:pathLst>
              <a:path extrusionOk="0" h="731231" w="2588427">
                <a:moveTo>
                  <a:pt x="0" y="731231"/>
                </a:moveTo>
                <a:lnTo>
                  <a:pt x="2588427" y="731231"/>
                </a:lnTo>
                <a:lnTo>
                  <a:pt x="2588427" y="0"/>
                </a:lnTo>
                <a:lnTo>
                  <a:pt x="0" y="0"/>
                </a:lnTo>
                <a:lnTo>
                  <a:pt x="0" y="731231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8"/>
          <p:cNvSpPr txBox="1"/>
          <p:nvPr/>
        </p:nvSpPr>
        <p:spPr>
          <a:xfrm>
            <a:off x="5326736" y="1296576"/>
            <a:ext cx="79320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giải phóng dân tộc 1939 - 1945</a:t>
            </a:r>
            <a:endParaRPr i="1"/>
          </a:p>
        </p:txBody>
      </p:sp>
      <p:sp>
        <p:nvSpPr>
          <p:cNvPr id="273" name="Google Shape;273;p8"/>
          <p:cNvSpPr txBox="1"/>
          <p:nvPr/>
        </p:nvSpPr>
        <p:spPr>
          <a:xfrm>
            <a:off x="3199626" y="722724"/>
            <a:ext cx="121167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quá trình đấu tranh giành chính quyền (1930 - 1945)</a:t>
            </a:r>
            <a:endParaRPr i="1"/>
          </a:p>
        </p:txBody>
      </p:sp>
      <p:sp>
        <p:nvSpPr>
          <p:cNvPr id="274" name="Google Shape;274;p8"/>
          <p:cNvSpPr txBox="1"/>
          <p:nvPr/>
        </p:nvSpPr>
        <p:spPr>
          <a:xfrm>
            <a:off x="1434373" y="8311035"/>
            <a:ext cx="35304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4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9/5/1945 Đức đầu hàng</a:t>
            </a:r>
            <a:endParaRPr i="1"/>
          </a:p>
        </p:txBody>
      </p:sp>
      <p:sp>
        <p:nvSpPr>
          <p:cNvPr id="275" name="Google Shape;275;p8"/>
          <p:cNvSpPr txBox="1"/>
          <p:nvPr/>
        </p:nvSpPr>
        <p:spPr>
          <a:xfrm>
            <a:off x="9453062" y="2251431"/>
            <a:ext cx="8730300" cy="21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4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8/1945, Thế chiến thứ hai kết thúc</a:t>
            </a:r>
            <a:endParaRPr i="1"/>
          </a:p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4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Liên Xô đánh bại đạo quân Quan đông của Nhật</a:t>
            </a:r>
            <a:endParaRPr i="1"/>
          </a:p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4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Mỹ ném hai quả bom nguyên tử xuống Hirosima và Nagasaki</a:t>
            </a:r>
            <a:endParaRPr i="1"/>
          </a:p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4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Nhật đầu hàng</a:t>
            </a:r>
            <a:endParaRPr i="1"/>
          </a:p>
        </p:txBody>
      </p:sp>
      <p:sp>
        <p:nvSpPr>
          <p:cNvPr id="276" name="Google Shape;276;p8"/>
          <p:cNvSpPr txBox="1"/>
          <p:nvPr/>
        </p:nvSpPr>
        <p:spPr>
          <a:xfrm>
            <a:off x="6163461" y="8866829"/>
            <a:ext cx="105822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4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Chính quyền Nhật ở Đông Dương hoang mang, thời cơ cách mạng đã xuất hiện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9"/>
          <p:cNvSpPr/>
          <p:nvPr/>
        </p:nvSpPr>
        <p:spPr>
          <a:xfrm>
            <a:off x="4437094" y="3535958"/>
            <a:ext cx="3347882" cy="5543879"/>
          </a:xfrm>
          <a:custGeom>
            <a:rect b="b" l="l" r="r" t="t"/>
            <a:pathLst>
              <a:path extrusionOk="0" h="5543879" w="3347882">
                <a:moveTo>
                  <a:pt x="0" y="0"/>
                </a:moveTo>
                <a:lnTo>
                  <a:pt x="3347882" y="0"/>
                </a:lnTo>
                <a:lnTo>
                  <a:pt x="3347882" y="5543879"/>
                </a:lnTo>
                <a:lnTo>
                  <a:pt x="0" y="55438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842" r="-4866" t="0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9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9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" name="Google Shape;284;p9"/>
          <p:cNvGrpSpPr/>
          <p:nvPr/>
        </p:nvGrpSpPr>
        <p:grpSpPr>
          <a:xfrm>
            <a:off x="734541" y="1907345"/>
            <a:ext cx="3232383" cy="1301034"/>
            <a:chOff x="0" y="0"/>
            <a:chExt cx="4309845" cy="1734713"/>
          </a:xfrm>
        </p:grpSpPr>
        <p:sp>
          <p:nvSpPr>
            <p:cNvPr id="285" name="Google Shape;285;p9"/>
            <p:cNvSpPr/>
            <p:nvPr/>
          </p:nvSpPr>
          <p:spPr>
            <a:xfrm flipH="1">
              <a:off x="0" y="0"/>
              <a:ext cx="4309845" cy="1734713"/>
            </a:xfrm>
            <a:custGeom>
              <a:rect b="b" l="l" r="r" t="t"/>
              <a:pathLst>
                <a:path extrusionOk="0" h="1734713" w="4309845">
                  <a:moveTo>
                    <a:pt x="4309845" y="0"/>
                  </a:moveTo>
                  <a:lnTo>
                    <a:pt x="0" y="0"/>
                  </a:lnTo>
                  <a:lnTo>
                    <a:pt x="0" y="1734713"/>
                  </a:lnTo>
                  <a:lnTo>
                    <a:pt x="4309845" y="1734713"/>
                  </a:lnTo>
                  <a:lnTo>
                    <a:pt x="4309845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 txBox="1"/>
            <p:nvPr/>
          </p:nvSpPr>
          <p:spPr>
            <a:xfrm>
              <a:off x="0" y="193612"/>
              <a:ext cx="4309800" cy="13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Tổng khởi nghĩa</a:t>
              </a:r>
              <a:endParaRPr i="1"/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giành chính quyền</a:t>
              </a:r>
              <a:endParaRPr i="1"/>
            </a:p>
          </p:txBody>
        </p:sp>
      </p:grpSp>
      <p:cxnSp>
        <p:nvCxnSpPr>
          <p:cNvPr id="287" name="Google Shape;287;p9"/>
          <p:cNvCxnSpPr/>
          <p:nvPr/>
        </p:nvCxnSpPr>
        <p:spPr>
          <a:xfrm>
            <a:off x="2030706" y="6224475"/>
            <a:ext cx="5487174" cy="0"/>
          </a:xfrm>
          <a:prstGeom prst="straightConnector1">
            <a:avLst/>
          </a:prstGeom>
          <a:noFill/>
          <a:ln cap="flat" cmpd="sng" w="38100">
            <a:solidFill>
              <a:srgbClr val="C52A27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88" name="Google Shape;288;p9"/>
          <p:cNvSpPr txBox="1"/>
          <p:nvPr/>
        </p:nvSpPr>
        <p:spPr>
          <a:xfrm>
            <a:off x="10314129" y="6463064"/>
            <a:ext cx="2882100" cy="22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Truman cam kết không can thiệp Pháp khôi phục cai trị Đông Dương</a:t>
            </a:r>
            <a:endParaRPr i="1"/>
          </a:p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Cho rằng: "hoạt động phiến loạn do cộng sản cầm đầu"</a:t>
            </a:r>
            <a:endParaRPr i="1"/>
          </a:p>
        </p:txBody>
      </p:sp>
      <p:sp>
        <p:nvSpPr>
          <p:cNvPr id="289" name="Google Shape;289;p9"/>
          <p:cNvSpPr txBox="1"/>
          <p:nvPr/>
        </p:nvSpPr>
        <p:spPr>
          <a:xfrm>
            <a:off x="10314129" y="4868674"/>
            <a:ext cx="28821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Mỹ ủng hộ đề nghị chỉ để các thuộc địa dưới quyền ủy trị của "mẫu quốc"</a:t>
            </a:r>
            <a:endParaRPr i="1"/>
          </a:p>
        </p:txBody>
      </p:sp>
      <p:sp>
        <p:nvSpPr>
          <p:cNvPr id="290" name="Google Shape;290;p9"/>
          <p:cNvSpPr/>
          <p:nvPr/>
        </p:nvSpPr>
        <p:spPr>
          <a:xfrm>
            <a:off x="7857582" y="5234472"/>
            <a:ext cx="2443181" cy="2443181"/>
          </a:xfrm>
          <a:custGeom>
            <a:rect b="b" l="l" r="r" t="t"/>
            <a:pathLst>
              <a:path extrusionOk="0" h="2443181" w="2443181">
                <a:moveTo>
                  <a:pt x="0" y="0"/>
                </a:moveTo>
                <a:lnTo>
                  <a:pt x="2443181" y="0"/>
                </a:lnTo>
                <a:lnTo>
                  <a:pt x="2443181" y="2443181"/>
                </a:lnTo>
                <a:lnTo>
                  <a:pt x="0" y="2443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9"/>
          <p:cNvSpPr/>
          <p:nvPr/>
        </p:nvSpPr>
        <p:spPr>
          <a:xfrm rot="5400000">
            <a:off x="12974697" y="4531859"/>
            <a:ext cx="5628845" cy="3116973"/>
          </a:xfrm>
          <a:custGeom>
            <a:rect b="b" l="l" r="r" t="t"/>
            <a:pathLst>
              <a:path extrusionOk="0" h="3116973" w="5628845">
                <a:moveTo>
                  <a:pt x="0" y="0"/>
                </a:moveTo>
                <a:lnTo>
                  <a:pt x="5628845" y="0"/>
                </a:lnTo>
                <a:lnTo>
                  <a:pt x="5628845" y="3116973"/>
                </a:lnTo>
                <a:lnTo>
                  <a:pt x="0" y="3116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9"/>
          <p:cNvSpPr txBox="1"/>
          <p:nvPr/>
        </p:nvSpPr>
        <p:spPr>
          <a:xfrm>
            <a:off x="5326736" y="1296576"/>
            <a:ext cx="77034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giải phóng dân tộc 1939 - 1945</a:t>
            </a:r>
            <a:endParaRPr i="1"/>
          </a:p>
        </p:txBody>
      </p:sp>
      <p:sp>
        <p:nvSpPr>
          <p:cNvPr id="293" name="Google Shape;293;p9"/>
          <p:cNvSpPr txBox="1"/>
          <p:nvPr/>
        </p:nvSpPr>
        <p:spPr>
          <a:xfrm>
            <a:off x="3199626" y="722724"/>
            <a:ext cx="12040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quá trình đấu tranh giành chính quyền (1930 - 1945)</a:t>
            </a:r>
            <a:endParaRPr i="1"/>
          </a:p>
        </p:txBody>
      </p:sp>
      <p:sp>
        <p:nvSpPr>
          <p:cNvPr id="294" name="Google Shape;294;p9"/>
          <p:cNvSpPr txBox="1"/>
          <p:nvPr/>
        </p:nvSpPr>
        <p:spPr>
          <a:xfrm>
            <a:off x="4184400" y="2500712"/>
            <a:ext cx="4350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8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Tình thế khó khăn xuất hiện</a:t>
            </a:r>
            <a:endParaRPr i="1" sz="3108" u="sng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95" name="Google Shape;295;p9"/>
          <p:cNvSpPr txBox="1"/>
          <p:nvPr/>
        </p:nvSpPr>
        <p:spPr>
          <a:xfrm>
            <a:off x="347868" y="3623467"/>
            <a:ext cx="4009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4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HỘI NGHỊ PỐTXĐAM 7/1945</a:t>
            </a:r>
            <a:endParaRPr i="1"/>
          </a:p>
        </p:txBody>
      </p:sp>
      <p:sp>
        <p:nvSpPr>
          <p:cNvPr id="296" name="Google Shape;296;p9"/>
          <p:cNvSpPr txBox="1"/>
          <p:nvPr/>
        </p:nvSpPr>
        <p:spPr>
          <a:xfrm>
            <a:off x="738375" y="7254971"/>
            <a:ext cx="32283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4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Quân Liên hiệp Anh</a:t>
            </a:r>
            <a:endParaRPr i="1"/>
          </a:p>
          <a:p>
            <a:pPr indent="0" lvl="0" marL="0" marR="0" rtl="0" algn="ctr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4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vào Nam Việt Nam </a:t>
            </a:r>
            <a:endParaRPr i="1"/>
          </a:p>
        </p:txBody>
      </p:sp>
      <p:sp>
        <p:nvSpPr>
          <p:cNvPr id="297" name="Google Shape;297;p9"/>
          <p:cNvSpPr txBox="1"/>
          <p:nvPr/>
        </p:nvSpPr>
        <p:spPr>
          <a:xfrm>
            <a:off x="736333" y="4878199"/>
            <a:ext cx="32283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4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Quân Trung Hoa Dân quốc vào Bắc Việt Nam</a:t>
            </a:r>
            <a:endParaRPr i="1"/>
          </a:p>
        </p:txBody>
      </p:sp>
      <p:sp>
        <p:nvSpPr>
          <p:cNvPr id="298" name="Google Shape;298;p9"/>
          <p:cNvSpPr txBox="1"/>
          <p:nvPr/>
        </p:nvSpPr>
        <p:spPr>
          <a:xfrm>
            <a:off x="9862659" y="3623467"/>
            <a:ext cx="37851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4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HỘI NGHỊ IANTA 2/1945</a:t>
            </a:r>
            <a:endParaRPr i="1"/>
          </a:p>
        </p:txBody>
      </p:sp>
      <p:sp>
        <p:nvSpPr>
          <p:cNvPr id="299" name="Google Shape;299;p9"/>
          <p:cNvSpPr txBox="1"/>
          <p:nvPr/>
        </p:nvSpPr>
        <p:spPr>
          <a:xfrm>
            <a:off x="-334720" y="6052245"/>
            <a:ext cx="3228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48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Vĩ tuyến 16</a:t>
            </a:r>
            <a:endParaRPr i="1"/>
          </a:p>
        </p:txBody>
      </p:sp>
      <p:sp>
        <p:nvSpPr>
          <p:cNvPr id="300" name="Google Shape;300;p9"/>
          <p:cNvSpPr txBox="1"/>
          <p:nvPr/>
        </p:nvSpPr>
        <p:spPr>
          <a:xfrm>
            <a:off x="13837447" y="2500712"/>
            <a:ext cx="39933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8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Thời cơ giành chính quyền</a:t>
            </a:r>
            <a:endParaRPr i="1" sz="3108" u="sng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301" name="Google Shape;301;p9"/>
          <p:cNvSpPr txBox="1"/>
          <p:nvPr/>
        </p:nvSpPr>
        <p:spPr>
          <a:xfrm>
            <a:off x="14602393" y="3842605"/>
            <a:ext cx="2373600" cy="50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8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Tồn tại trong khoảng thời gian từ khi Nhật đầu hàng đồng minh đến trước khi quân Đồng minh vào Đông Dương, khoảng nửa cuối tháng 8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